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3"/>
    <p:sldId id="259" r:id="rId4"/>
    <p:sldId id="260" r:id="rId5"/>
    <p:sldId id="286" r:id="rId6"/>
    <p:sldId id="288" r:id="rId7"/>
    <p:sldId id="293" r:id="rId8"/>
    <p:sldId id="287" r:id="rId9"/>
    <p:sldId id="263" r:id="rId10"/>
    <p:sldId id="301" r:id="rId11"/>
    <p:sldId id="295" r:id="rId12"/>
    <p:sldId id="296" r:id="rId13"/>
    <p:sldId id="306" r:id="rId14"/>
    <p:sldId id="297" r:id="rId15"/>
    <p:sldId id="341" r:id="rId16"/>
    <p:sldId id="298" r:id="rId17"/>
    <p:sldId id="265" r:id="rId18"/>
    <p:sldId id="343" r:id="rId19"/>
    <p:sldId id="342" r:id="rId20"/>
    <p:sldId id="344" r:id="rId22"/>
    <p:sldId id="376" r:id="rId23"/>
    <p:sldId id="303" r:id="rId24"/>
    <p:sldId id="261" r:id="rId25"/>
    <p:sldId id="290" r:id="rId26"/>
    <p:sldId id="319" r:id="rId27"/>
    <p:sldId id="407" r:id="rId28"/>
    <p:sldId id="408" r:id="rId29"/>
    <p:sldId id="409" r:id="rId30"/>
    <p:sldId id="377" r:id="rId31"/>
    <p:sldId id="410" r:id="rId32"/>
    <p:sldId id="323" r:id="rId33"/>
    <p:sldId id="324" r:id="rId34"/>
    <p:sldId id="325" r:id="rId35"/>
    <p:sldId id="322" r:id="rId36"/>
    <p:sldId id="327" r:id="rId37"/>
    <p:sldId id="365" r:id="rId38"/>
    <p:sldId id="364" r:id="rId39"/>
    <p:sldId id="366" r:id="rId40"/>
    <p:sldId id="367" r:id="rId41"/>
    <p:sldId id="398" r:id="rId42"/>
    <p:sldId id="399" r:id="rId43"/>
    <p:sldId id="331" r:id="rId44"/>
    <p:sldId id="326" r:id="rId45"/>
    <p:sldId id="329" r:id="rId46"/>
    <p:sldId id="330" r:id="rId47"/>
    <p:sldId id="281" r:id="rId48"/>
    <p:sldId id="305" r:id="rId49"/>
    <p:sldId id="267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5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20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slide" Target="slide15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slide" Target="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18385" y="2072005"/>
            <a:ext cx="7658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 smtClean="0">
                <a:latin typeface="文泉驿微米黑" panose="020B0606030804020204" charset="-122"/>
                <a:ea typeface="文泉驿微米黑" panose="020B0606030804020204" charset="-122"/>
              </a:rPr>
              <a:t>Computer Audition</a:t>
            </a:r>
            <a:endParaRPr lang="en-US" altLang="zh-CN" sz="5400" b="1" dirty="0" smtClean="0">
              <a:latin typeface="文泉驿微米黑" panose="020B0606030804020204" charset="-122"/>
              <a:ea typeface="文泉驿微米黑" panose="020B06060308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6250" y="3373927"/>
            <a:ext cx="36547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/>
              <a:t> Research Report</a:t>
            </a:r>
            <a:endParaRPr lang="en-US" altLang="zh-CN" sz="2400" dirty="0">
              <a:latin typeface="Arial" panose="0208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11637" y="3411307"/>
            <a:ext cx="5016012" cy="384757"/>
            <a:chOff x="3611637" y="3411307"/>
            <a:chExt cx="5016012" cy="38475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611637" y="3411307"/>
              <a:ext cx="499471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11637" y="3796064"/>
              <a:ext cx="501601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141620" y="3892195"/>
            <a:ext cx="390514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by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刘畅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2016211650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10800000">
            <a:off x="-1809" y="67418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1798544" y="6191251"/>
            <a:ext cx="8600515" cy="459441"/>
          </a:xfrm>
          <a:custGeom>
            <a:avLst/>
            <a:gdLst>
              <a:gd name="connsiteX0" fmla="*/ 0 w 9747250"/>
              <a:gd name="connsiteY0" fmla="*/ 0 h 520700"/>
              <a:gd name="connsiteX1" fmla="*/ 9747250 w 9747250"/>
              <a:gd name="connsiteY1" fmla="*/ 0 h 520700"/>
              <a:gd name="connsiteX2" fmla="*/ 9747250 w 9747250"/>
              <a:gd name="connsiteY2" fmla="*/ 520700 h 520700"/>
              <a:gd name="connsiteX3" fmla="*/ 0 w 9747250"/>
              <a:gd name="connsiteY3" fmla="*/ 520700 h 520700"/>
              <a:gd name="connsiteX4" fmla="*/ 0 w 9747250"/>
              <a:gd name="connsiteY4" fmla="*/ 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47250" h="520700">
                <a:moveTo>
                  <a:pt x="0" y="0"/>
                </a:moveTo>
                <a:lnTo>
                  <a:pt x="9747250" y="0"/>
                </a:lnTo>
                <a:lnTo>
                  <a:pt x="9747250" y="520700"/>
                </a:lnTo>
                <a:lnTo>
                  <a:pt x="0" y="520700"/>
                </a:lnTo>
                <a:lnTo>
                  <a:pt x="0" y="0"/>
                </a:lnTo>
              </a:path>
            </a:pathLst>
          </a:custGeom>
          <a:solidFill>
            <a:srgbClr val="85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sp>
        <p:nvSpPr>
          <p:cNvPr id="3" name="Freeform 3"/>
          <p:cNvSpPr/>
          <p:nvPr/>
        </p:nvSpPr>
        <p:spPr>
          <a:xfrm>
            <a:off x="3296516" y="2958011"/>
            <a:ext cx="944914" cy="726006"/>
          </a:xfrm>
          <a:custGeom>
            <a:avLst/>
            <a:gdLst>
              <a:gd name="connsiteX0" fmla="*/ 8204 w 1070902"/>
              <a:gd name="connsiteY0" fmla="*/ 822807 h 822807"/>
              <a:gd name="connsiteX1" fmla="*/ 1010348 w 1070902"/>
              <a:gd name="connsiteY1" fmla="*/ 59270 h 822807"/>
              <a:gd name="connsiteX2" fmla="*/ 1047292 w 1070902"/>
              <a:gd name="connsiteY2" fmla="*/ 107759 h 822807"/>
              <a:gd name="connsiteX3" fmla="*/ 1070902 w 1070902"/>
              <a:gd name="connsiteY3" fmla="*/ 4622 h 822807"/>
              <a:gd name="connsiteX4" fmla="*/ 965200 w 1070902"/>
              <a:gd name="connsiteY4" fmla="*/ 0 h 822807"/>
              <a:gd name="connsiteX5" fmla="*/ 1002144 w 1070902"/>
              <a:gd name="connsiteY5" fmla="*/ 48488 h 822807"/>
              <a:gd name="connsiteX6" fmla="*/ 0 w 1070902"/>
              <a:gd name="connsiteY6" fmla="*/ 812038 h 822807"/>
              <a:gd name="connsiteX7" fmla="*/ 8204 w 1070902"/>
              <a:gd name="connsiteY7" fmla="*/ 822807 h 822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70902" h="822807">
                <a:moveTo>
                  <a:pt x="8204" y="822807"/>
                </a:moveTo>
                <a:lnTo>
                  <a:pt x="1010348" y="59270"/>
                </a:lnTo>
                <a:lnTo>
                  <a:pt x="1047292" y="107759"/>
                </a:lnTo>
                <a:lnTo>
                  <a:pt x="1070902" y="4622"/>
                </a:lnTo>
                <a:lnTo>
                  <a:pt x="965200" y="0"/>
                </a:lnTo>
                <a:lnTo>
                  <a:pt x="1002144" y="48488"/>
                </a:lnTo>
                <a:lnTo>
                  <a:pt x="0" y="812038"/>
                </a:lnTo>
                <a:lnTo>
                  <a:pt x="8204" y="82280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sp>
        <p:nvSpPr>
          <p:cNvPr id="5" name="Freeform 3"/>
          <p:cNvSpPr/>
          <p:nvPr/>
        </p:nvSpPr>
        <p:spPr>
          <a:xfrm>
            <a:off x="3296738" y="3674346"/>
            <a:ext cx="944689" cy="663287"/>
          </a:xfrm>
          <a:custGeom>
            <a:avLst/>
            <a:gdLst>
              <a:gd name="connsiteX0" fmla="*/ 7696 w 1070648"/>
              <a:gd name="connsiteY0" fmla="*/ 0 h 751725"/>
              <a:gd name="connsiteX1" fmla="*/ 1007605 w 1070648"/>
              <a:gd name="connsiteY1" fmla="*/ 690422 h 751725"/>
              <a:gd name="connsiteX2" fmla="*/ 1042250 w 1070648"/>
              <a:gd name="connsiteY2" fmla="*/ 640257 h 751725"/>
              <a:gd name="connsiteX3" fmla="*/ 1070648 w 1070648"/>
              <a:gd name="connsiteY3" fmla="*/ 742175 h 751725"/>
              <a:gd name="connsiteX4" fmla="*/ 965276 w 1070648"/>
              <a:gd name="connsiteY4" fmla="*/ 751725 h 751725"/>
              <a:gd name="connsiteX5" fmla="*/ 999909 w 1070648"/>
              <a:gd name="connsiteY5" fmla="*/ 701560 h 751725"/>
              <a:gd name="connsiteX6" fmla="*/ 0 w 1070648"/>
              <a:gd name="connsiteY6" fmla="*/ 11150 h 751725"/>
              <a:gd name="connsiteX7" fmla="*/ 7696 w 1070648"/>
              <a:gd name="connsiteY7" fmla="*/ 0 h 751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70648" h="751725">
                <a:moveTo>
                  <a:pt x="7696" y="0"/>
                </a:moveTo>
                <a:lnTo>
                  <a:pt x="1007605" y="690422"/>
                </a:lnTo>
                <a:lnTo>
                  <a:pt x="1042250" y="640257"/>
                </a:lnTo>
                <a:lnTo>
                  <a:pt x="1070648" y="742175"/>
                </a:lnTo>
                <a:lnTo>
                  <a:pt x="965276" y="751725"/>
                </a:lnTo>
                <a:lnTo>
                  <a:pt x="999909" y="701560"/>
                </a:lnTo>
                <a:lnTo>
                  <a:pt x="0" y="11150"/>
                </a:lnTo>
                <a:lnTo>
                  <a:pt x="769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sp>
        <p:nvSpPr>
          <p:cNvPr id="6" name="Freeform 3"/>
          <p:cNvSpPr/>
          <p:nvPr/>
        </p:nvSpPr>
        <p:spPr>
          <a:xfrm>
            <a:off x="5743015" y="2924736"/>
            <a:ext cx="649941" cy="119532"/>
          </a:xfrm>
          <a:custGeom>
            <a:avLst/>
            <a:gdLst>
              <a:gd name="connsiteX0" fmla="*/ 655320 w 736600"/>
              <a:gd name="connsiteY0" fmla="*/ 0 h 135470"/>
              <a:gd name="connsiteX1" fmla="*/ 736600 w 736600"/>
              <a:gd name="connsiteY1" fmla="*/ 67728 h 135470"/>
              <a:gd name="connsiteX2" fmla="*/ 655320 w 736600"/>
              <a:gd name="connsiteY2" fmla="*/ 135470 h 135470"/>
              <a:gd name="connsiteX3" fmla="*/ 655320 w 736600"/>
              <a:gd name="connsiteY3" fmla="*/ 74510 h 135470"/>
              <a:gd name="connsiteX4" fmla="*/ 0 w 736600"/>
              <a:gd name="connsiteY4" fmla="*/ 74510 h 135470"/>
              <a:gd name="connsiteX5" fmla="*/ 0 w 736600"/>
              <a:gd name="connsiteY5" fmla="*/ 60959 h 135470"/>
              <a:gd name="connsiteX6" fmla="*/ 655320 w 736600"/>
              <a:gd name="connsiteY6" fmla="*/ 60959 h 135470"/>
              <a:gd name="connsiteX7" fmla="*/ 655320 w 736600"/>
              <a:gd name="connsiteY7" fmla="*/ 0 h 1354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6600" h="135470">
                <a:moveTo>
                  <a:pt x="655320" y="0"/>
                </a:moveTo>
                <a:lnTo>
                  <a:pt x="736600" y="67728"/>
                </a:lnTo>
                <a:lnTo>
                  <a:pt x="655320" y="135470"/>
                </a:lnTo>
                <a:lnTo>
                  <a:pt x="655320" y="74510"/>
                </a:lnTo>
                <a:lnTo>
                  <a:pt x="0" y="74510"/>
                </a:lnTo>
                <a:lnTo>
                  <a:pt x="0" y="60959"/>
                </a:lnTo>
                <a:lnTo>
                  <a:pt x="655320" y="60959"/>
                </a:lnTo>
                <a:lnTo>
                  <a:pt x="6553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sp>
        <p:nvSpPr>
          <p:cNvPr id="7" name="Freeform 3"/>
          <p:cNvSpPr/>
          <p:nvPr/>
        </p:nvSpPr>
        <p:spPr>
          <a:xfrm>
            <a:off x="5743015" y="4190999"/>
            <a:ext cx="649941" cy="119533"/>
          </a:xfrm>
          <a:custGeom>
            <a:avLst/>
            <a:gdLst>
              <a:gd name="connsiteX0" fmla="*/ 655320 w 736600"/>
              <a:gd name="connsiteY0" fmla="*/ 0 h 135471"/>
              <a:gd name="connsiteX1" fmla="*/ 736600 w 736600"/>
              <a:gd name="connsiteY1" fmla="*/ 67729 h 135471"/>
              <a:gd name="connsiteX2" fmla="*/ 655320 w 736600"/>
              <a:gd name="connsiteY2" fmla="*/ 135471 h 135471"/>
              <a:gd name="connsiteX3" fmla="*/ 655320 w 736600"/>
              <a:gd name="connsiteY3" fmla="*/ 74510 h 135471"/>
              <a:gd name="connsiteX4" fmla="*/ 0 w 736600"/>
              <a:gd name="connsiteY4" fmla="*/ 74510 h 135471"/>
              <a:gd name="connsiteX5" fmla="*/ 0 w 736600"/>
              <a:gd name="connsiteY5" fmla="*/ 60960 h 135471"/>
              <a:gd name="connsiteX6" fmla="*/ 655320 w 736600"/>
              <a:gd name="connsiteY6" fmla="*/ 60960 h 135471"/>
              <a:gd name="connsiteX7" fmla="*/ 655320 w 736600"/>
              <a:gd name="connsiteY7" fmla="*/ 0 h 135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36600" h="135471">
                <a:moveTo>
                  <a:pt x="655320" y="0"/>
                </a:moveTo>
                <a:lnTo>
                  <a:pt x="736600" y="67729"/>
                </a:lnTo>
                <a:lnTo>
                  <a:pt x="655320" y="135471"/>
                </a:lnTo>
                <a:lnTo>
                  <a:pt x="655320" y="74510"/>
                </a:lnTo>
                <a:lnTo>
                  <a:pt x="0" y="74510"/>
                </a:lnTo>
                <a:lnTo>
                  <a:pt x="0" y="60960"/>
                </a:lnTo>
                <a:lnTo>
                  <a:pt x="655320" y="60960"/>
                </a:lnTo>
                <a:lnTo>
                  <a:pt x="6553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sp>
        <p:nvSpPr>
          <p:cNvPr id="8" name="Freeform 3"/>
          <p:cNvSpPr/>
          <p:nvPr/>
        </p:nvSpPr>
        <p:spPr>
          <a:xfrm>
            <a:off x="7891211" y="3170040"/>
            <a:ext cx="653281" cy="451563"/>
          </a:xfrm>
          <a:custGeom>
            <a:avLst/>
            <a:gdLst>
              <a:gd name="connsiteX0" fmla="*/ 7556 w 740385"/>
              <a:gd name="connsiteY0" fmla="*/ 0 h 511771"/>
              <a:gd name="connsiteX1" fmla="*/ 676706 w 740385"/>
              <a:gd name="connsiteY1" fmla="*/ 449948 h 511771"/>
              <a:gd name="connsiteX2" fmla="*/ 710717 w 740385"/>
              <a:gd name="connsiteY2" fmla="*/ 399363 h 511771"/>
              <a:gd name="connsiteX3" fmla="*/ 740385 w 740385"/>
              <a:gd name="connsiteY3" fmla="*/ 500926 h 511771"/>
              <a:gd name="connsiteX4" fmla="*/ 635127 w 740385"/>
              <a:gd name="connsiteY4" fmla="*/ 511771 h 511771"/>
              <a:gd name="connsiteX5" fmla="*/ 669150 w 740385"/>
              <a:gd name="connsiteY5" fmla="*/ 461187 h 511771"/>
              <a:gd name="connsiteX6" fmla="*/ 0 w 740385"/>
              <a:gd name="connsiteY6" fmla="*/ 11239 h 511771"/>
              <a:gd name="connsiteX7" fmla="*/ 7556 w 740385"/>
              <a:gd name="connsiteY7" fmla="*/ 0 h 51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40385" h="511771">
                <a:moveTo>
                  <a:pt x="7556" y="0"/>
                </a:moveTo>
                <a:lnTo>
                  <a:pt x="676706" y="449948"/>
                </a:lnTo>
                <a:lnTo>
                  <a:pt x="710717" y="399363"/>
                </a:lnTo>
                <a:lnTo>
                  <a:pt x="740385" y="500926"/>
                </a:lnTo>
                <a:lnTo>
                  <a:pt x="635127" y="511771"/>
                </a:lnTo>
                <a:lnTo>
                  <a:pt x="669150" y="461187"/>
                </a:lnTo>
                <a:lnTo>
                  <a:pt x="0" y="11239"/>
                </a:lnTo>
                <a:lnTo>
                  <a:pt x="755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sp>
        <p:nvSpPr>
          <p:cNvPr id="9" name="Freeform 3"/>
          <p:cNvSpPr/>
          <p:nvPr/>
        </p:nvSpPr>
        <p:spPr>
          <a:xfrm>
            <a:off x="7890602" y="3679270"/>
            <a:ext cx="653885" cy="575981"/>
          </a:xfrm>
          <a:custGeom>
            <a:avLst/>
            <a:gdLst>
              <a:gd name="connsiteX0" fmla="*/ 8940 w 741070"/>
              <a:gd name="connsiteY0" fmla="*/ 652780 h 652779"/>
              <a:gd name="connsiteX1" fmla="*/ 684504 w 741070"/>
              <a:gd name="connsiteY1" fmla="*/ 58750 h 652779"/>
              <a:gd name="connsiteX2" fmla="*/ 724751 w 741070"/>
              <a:gd name="connsiteY2" fmla="*/ 104533 h 652779"/>
              <a:gd name="connsiteX3" fmla="*/ 741070 w 741070"/>
              <a:gd name="connsiteY3" fmla="*/ 0 h 652779"/>
              <a:gd name="connsiteX4" fmla="*/ 635304 w 741070"/>
              <a:gd name="connsiteY4" fmla="*/ 2794 h 652779"/>
              <a:gd name="connsiteX5" fmla="*/ 675564 w 741070"/>
              <a:gd name="connsiteY5" fmla="*/ 48577 h 652779"/>
              <a:gd name="connsiteX6" fmla="*/ 0 w 741070"/>
              <a:gd name="connsiteY6" fmla="*/ 642607 h 652779"/>
              <a:gd name="connsiteX7" fmla="*/ 8940 w 741070"/>
              <a:gd name="connsiteY7" fmla="*/ 652780 h 652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41070" h="652779">
                <a:moveTo>
                  <a:pt x="8940" y="652780"/>
                </a:moveTo>
                <a:lnTo>
                  <a:pt x="684504" y="58750"/>
                </a:lnTo>
                <a:lnTo>
                  <a:pt x="724751" y="104533"/>
                </a:lnTo>
                <a:lnTo>
                  <a:pt x="741070" y="0"/>
                </a:lnTo>
                <a:lnTo>
                  <a:pt x="635304" y="2794"/>
                </a:lnTo>
                <a:lnTo>
                  <a:pt x="675564" y="48577"/>
                </a:lnTo>
                <a:lnTo>
                  <a:pt x="0" y="642607"/>
                </a:lnTo>
                <a:lnTo>
                  <a:pt x="8940" y="6527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sp>
        <p:nvSpPr>
          <p:cNvPr id="10" name="Freeform 3"/>
          <p:cNvSpPr/>
          <p:nvPr/>
        </p:nvSpPr>
        <p:spPr>
          <a:xfrm>
            <a:off x="3462618" y="3628838"/>
            <a:ext cx="5076265" cy="1367118"/>
          </a:xfrm>
          <a:custGeom>
            <a:avLst/>
            <a:gdLst>
              <a:gd name="connsiteX0" fmla="*/ 0 w 5753100"/>
              <a:gd name="connsiteY0" fmla="*/ 0 h 1549400"/>
              <a:gd name="connsiteX1" fmla="*/ 5753100 w 5753100"/>
              <a:gd name="connsiteY1" fmla="*/ 0 h 1549400"/>
              <a:gd name="connsiteX2" fmla="*/ 5753100 w 5753100"/>
              <a:gd name="connsiteY2" fmla="*/ 1549400 h 1549400"/>
              <a:gd name="connsiteX3" fmla="*/ 0 w 5753100"/>
              <a:gd name="connsiteY3" fmla="*/ 1549400 h 1549400"/>
              <a:gd name="connsiteX4" fmla="*/ 0 w 5753100"/>
              <a:gd name="connsiteY4" fmla="*/ 0 h 1549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53100" h="1549400">
                <a:moveTo>
                  <a:pt x="0" y="0"/>
                </a:moveTo>
                <a:lnTo>
                  <a:pt x="5753100" y="0"/>
                </a:lnTo>
                <a:lnTo>
                  <a:pt x="5753100" y="1549400"/>
                </a:lnTo>
                <a:lnTo>
                  <a:pt x="0" y="15494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37529" y="3617632"/>
            <a:ext cx="1165412" cy="116541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9059" y="2474632"/>
            <a:ext cx="1120588" cy="941294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9059" y="3729691"/>
            <a:ext cx="974912" cy="1030941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1735" y="6140824"/>
            <a:ext cx="8628529" cy="526676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1513579" y="2319506"/>
            <a:ext cx="1444625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6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sound(music)</a:t>
            </a:r>
            <a:endParaRPr lang="en-US" altLang="zh-CN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4164778" y="2004844"/>
            <a:ext cx="1710055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6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Sensing(device)</a:t>
            </a:r>
            <a:endParaRPr lang="en-US" altLang="zh-CN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6264873" y="2159784"/>
            <a:ext cx="2131060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6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Interpreting(device)</a:t>
            </a:r>
            <a:endParaRPr lang="en-US" altLang="zh-CN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785412" y="2183279"/>
            <a:ext cx="1584960" cy="314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6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Interpretations</a:t>
            </a:r>
            <a:endParaRPr lang="en-US" altLang="zh-CN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8684559" y="3102162"/>
            <a:ext cx="2133600" cy="16611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zh-CN" altLang="en-US" sz="16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分类：女声</a:t>
            </a:r>
            <a:endParaRPr lang="zh-CN" altLang="en-US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100"/>
              </a:lnSpc>
            </a:pPr>
            <a:r>
              <a:rPr lang="zh-CN" altLang="en-US" sz="16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人物：李丽芬</a:t>
            </a:r>
            <a:endParaRPr lang="zh-CN" altLang="en-US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100"/>
              </a:lnSpc>
            </a:pPr>
            <a:r>
              <a:rPr lang="zh-CN" altLang="en-US" sz="16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歌曲：爱江山更爱美人</a:t>
            </a:r>
            <a:endParaRPr lang="zh-CN" altLang="en-US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100"/>
              </a:lnSpc>
            </a:pPr>
            <a:r>
              <a:rPr lang="zh-CN" altLang="en-US" sz="16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风格：大气流畅</a:t>
            </a:r>
            <a:endParaRPr lang="zh-CN" altLang="en-US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100"/>
              </a:lnSpc>
            </a:pPr>
            <a:r>
              <a:rPr lang="en-US" altLang="zh-CN" sz="167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endParaRPr lang="zh-CN" altLang="en-US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100"/>
              </a:lnSpc>
            </a:pPr>
            <a:endParaRPr lang="zh-CN" altLang="en-US" sz="167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743211" y="89722"/>
            <a:ext cx="5743575" cy="712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CN" sz="379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What is the relationship</a:t>
            </a:r>
            <a:endParaRPr lang="en-US" altLang="zh-CN" sz="3795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465294" y="6488206"/>
            <a:ext cx="6223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g:Vhâ∆…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513294" y="6488206"/>
            <a:ext cx="64135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Lecture1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398559" y="6488206"/>
            <a:ext cx="508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44235" y="6488206"/>
            <a:ext cx="889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706971" y="6488206"/>
            <a:ext cx="8255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ã°{óg:[fñb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b="10194"/>
          <a:stretch>
            <a:fillRect/>
          </a:stretch>
        </p:blipFill>
        <p:spPr>
          <a:xfrm>
            <a:off x="4418965" y="2474595"/>
            <a:ext cx="1127125" cy="1083310"/>
          </a:xfrm>
          <a:prstGeom prst="rect">
            <a:avLst/>
          </a:prstGeom>
        </p:spPr>
      </p:pic>
      <p:pic>
        <p:nvPicPr>
          <p:cNvPr id="31" name="图片 30" descr="webwxgetmsg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840" y="2794635"/>
            <a:ext cx="1700530" cy="1700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1798544" y="6191251"/>
            <a:ext cx="8600515" cy="459441"/>
          </a:xfrm>
          <a:custGeom>
            <a:avLst/>
            <a:gdLst>
              <a:gd name="connsiteX0" fmla="*/ 0 w 9747250"/>
              <a:gd name="connsiteY0" fmla="*/ 0 h 520700"/>
              <a:gd name="connsiteX1" fmla="*/ 9747250 w 9747250"/>
              <a:gd name="connsiteY1" fmla="*/ 0 h 520700"/>
              <a:gd name="connsiteX2" fmla="*/ 9747250 w 9747250"/>
              <a:gd name="connsiteY2" fmla="*/ 520700 h 520700"/>
              <a:gd name="connsiteX3" fmla="*/ 0 w 9747250"/>
              <a:gd name="connsiteY3" fmla="*/ 520700 h 520700"/>
              <a:gd name="connsiteX4" fmla="*/ 0 w 9747250"/>
              <a:gd name="connsiteY4" fmla="*/ 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47250" h="520700">
                <a:moveTo>
                  <a:pt x="0" y="0"/>
                </a:moveTo>
                <a:lnTo>
                  <a:pt x="9747250" y="0"/>
                </a:lnTo>
                <a:lnTo>
                  <a:pt x="9747250" y="520700"/>
                </a:lnTo>
                <a:lnTo>
                  <a:pt x="0" y="520700"/>
                </a:lnTo>
                <a:lnTo>
                  <a:pt x="0" y="0"/>
                </a:lnTo>
              </a:path>
            </a:pathLst>
          </a:custGeom>
          <a:solidFill>
            <a:srgbClr val="85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735" y="6140824"/>
            <a:ext cx="8628529" cy="526676"/>
          </a:xfrm>
          <a:prstGeom prst="rect">
            <a:avLst/>
          </a:prstGeom>
          <a:noFill/>
        </p:spPr>
      </p:pic>
      <p:sp>
        <p:nvSpPr>
          <p:cNvPr id="21" name="TextBox 1"/>
          <p:cNvSpPr txBox="1"/>
          <p:nvPr/>
        </p:nvSpPr>
        <p:spPr>
          <a:xfrm>
            <a:off x="743211" y="89722"/>
            <a:ext cx="8615680" cy="712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CN" sz="379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How does it work in human's brains</a:t>
            </a:r>
            <a:endParaRPr lang="en-US" altLang="zh-CN" sz="3795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465294" y="6488206"/>
            <a:ext cx="6223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g:Vhâ∆…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513294" y="6488206"/>
            <a:ext cx="64135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Lecture1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398559" y="6488206"/>
            <a:ext cx="508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44235" y="6488206"/>
            <a:ext cx="889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706971" y="6488206"/>
            <a:ext cx="8255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ã°{óg:[fñb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114425"/>
            <a:ext cx="6142990" cy="462851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144260" y="1114425"/>
            <a:ext cx="65659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the unidimensional sound signal is </a:t>
            </a:r>
            <a:r>
              <a:rPr lang="zh-CN" altLang="en-US"/>
              <a:t>transformed </a:t>
            </a:r>
            <a:endParaRPr lang="zh-CN" altLang="en-US" sz="2000"/>
          </a:p>
          <a:p>
            <a:r>
              <a:rPr lang="zh-CN" altLang="en-US" sz="2000"/>
              <a:t>in a distributed representation along the </a:t>
            </a:r>
            <a:r>
              <a:rPr lang="zh-CN" altLang="en-US" sz="1600"/>
              <a:t>length</a:t>
            </a:r>
            <a:r>
              <a:rPr lang="zh-CN" altLang="en-US" sz="2000"/>
              <a:t> </a:t>
            </a:r>
            <a:endParaRPr lang="zh-CN" altLang="en-US" sz="2000"/>
          </a:p>
          <a:p>
            <a:r>
              <a:rPr lang="zh-CN" altLang="en-US" sz="2000"/>
              <a:t>of the cochlea </a:t>
            </a:r>
            <a:r>
              <a:rPr lang="en-US" altLang="zh-CN" sz="2000"/>
              <a:t> by the outer/middle ear,</a:t>
            </a:r>
            <a:endParaRPr lang="en-US" altLang="zh-CN" sz="2000"/>
          </a:p>
        </p:txBody>
      </p:sp>
      <p:sp>
        <p:nvSpPr>
          <p:cNvPr id="32" name="文本框 31"/>
          <p:cNvSpPr txBox="1"/>
          <p:nvPr/>
        </p:nvSpPr>
        <p:spPr>
          <a:xfrm>
            <a:off x="6144260" y="2656840"/>
            <a:ext cx="575754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representation is then converted in the second stage into a pattern of electrical activity on thousands of auditory nerve fibers </a:t>
            </a:r>
            <a:r>
              <a:rPr lang="en-US" altLang="zh-CN" sz="2000"/>
              <a:t>by  inner hair cell </a:t>
            </a:r>
            <a:endParaRPr lang="en-US" altLang="zh-CN" sz="2000"/>
          </a:p>
        </p:txBody>
      </p:sp>
      <p:sp>
        <p:nvSpPr>
          <p:cNvPr id="33" name="文本框 32"/>
          <p:cNvSpPr txBox="1"/>
          <p:nvPr/>
        </p:nvSpPr>
        <p:spPr>
          <a:xfrm>
            <a:off x="6144260" y="4361180"/>
            <a:ext cx="52965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perceptual representations of timbre and pitch are extracted from these patterns</a:t>
            </a:r>
            <a:r>
              <a:rPr lang="en-US" altLang="zh-CN" sz="2000"/>
              <a:t>(feature extractions)</a:t>
            </a:r>
            <a:endParaRPr lang="en-US" altLang="zh-CN" sz="2000"/>
          </a:p>
        </p:txBody>
      </p:sp>
      <p:sp>
        <p:nvSpPr>
          <p:cNvPr id="34" name="文本框 33"/>
          <p:cNvSpPr txBox="1"/>
          <p:nvPr/>
        </p:nvSpPr>
        <p:spPr>
          <a:xfrm>
            <a:off x="419100" y="5854065"/>
            <a:ext cx="121138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i="1" u="sng">
                <a:solidFill>
                  <a:srgbClr val="00B0F0"/>
                </a:solidFill>
              </a:rPr>
              <a:t>Computational models of music perception and cognition I:The perceptual and cognitive processing chain</a:t>
            </a:r>
            <a:endParaRPr lang="zh-CN" altLang="en-US" sz="1600" i="1" u="sng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1798320" y="6343015"/>
            <a:ext cx="8600440" cy="307975"/>
          </a:xfrm>
          <a:custGeom>
            <a:avLst/>
            <a:gdLst>
              <a:gd name="connsiteX0" fmla="*/ 0 w 9747250"/>
              <a:gd name="connsiteY0" fmla="*/ 0 h 520700"/>
              <a:gd name="connsiteX1" fmla="*/ 9747250 w 9747250"/>
              <a:gd name="connsiteY1" fmla="*/ 0 h 520700"/>
              <a:gd name="connsiteX2" fmla="*/ 9747250 w 9747250"/>
              <a:gd name="connsiteY2" fmla="*/ 520700 h 520700"/>
              <a:gd name="connsiteX3" fmla="*/ 0 w 9747250"/>
              <a:gd name="connsiteY3" fmla="*/ 520700 h 520700"/>
              <a:gd name="connsiteX4" fmla="*/ 0 w 9747250"/>
              <a:gd name="connsiteY4" fmla="*/ 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47250" h="520700">
                <a:moveTo>
                  <a:pt x="0" y="0"/>
                </a:moveTo>
                <a:lnTo>
                  <a:pt x="9747250" y="0"/>
                </a:lnTo>
                <a:lnTo>
                  <a:pt x="9747250" y="520700"/>
                </a:lnTo>
                <a:lnTo>
                  <a:pt x="0" y="520700"/>
                </a:lnTo>
                <a:lnTo>
                  <a:pt x="0" y="0"/>
                </a:lnTo>
              </a:path>
            </a:pathLst>
          </a:custGeom>
          <a:solidFill>
            <a:srgbClr val="85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810" y="6269990"/>
            <a:ext cx="8628380" cy="397510"/>
          </a:xfrm>
          <a:prstGeom prst="rect">
            <a:avLst/>
          </a:prstGeom>
          <a:noFill/>
        </p:spPr>
      </p:pic>
      <p:sp>
        <p:nvSpPr>
          <p:cNvPr id="21" name="TextBox 1"/>
          <p:cNvSpPr txBox="1"/>
          <p:nvPr/>
        </p:nvSpPr>
        <p:spPr>
          <a:xfrm>
            <a:off x="743211" y="89722"/>
            <a:ext cx="3647440" cy="712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altLang="zh-CN" sz="379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Auditory Model</a:t>
            </a:r>
            <a:endParaRPr lang="en-US" altLang="zh-CN" sz="3795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465294" y="6488206"/>
            <a:ext cx="6223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g:Vhâ∆…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472654" y="6120541"/>
            <a:ext cx="64135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Lecture1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357919" y="6120541"/>
            <a:ext cx="508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03595" y="6120541"/>
            <a:ext cx="889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666331" y="6120541"/>
            <a:ext cx="8255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ã°{óg:[fñb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84065" y="98488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 </a:t>
            </a:r>
            <a:endParaRPr lang="zh-CN" altLang="en-US" sz="2400"/>
          </a:p>
        </p:txBody>
      </p:sp>
      <p:sp>
        <p:nvSpPr>
          <p:cNvPr id="3" name="流程图: 数据 2"/>
          <p:cNvSpPr/>
          <p:nvPr/>
        </p:nvSpPr>
        <p:spPr>
          <a:xfrm>
            <a:off x="520700" y="1339215"/>
            <a:ext cx="2283460" cy="856615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ym typeface="+mn-ea"/>
              </a:rPr>
              <a:t>analysis</a:t>
            </a:r>
            <a:endParaRPr lang="zh-CN" altLang="en-US" b="1"/>
          </a:p>
        </p:txBody>
      </p:sp>
      <p:sp>
        <p:nvSpPr>
          <p:cNvPr id="5" name="流程图: 过程 4"/>
          <p:cNvSpPr/>
          <p:nvPr/>
        </p:nvSpPr>
        <p:spPr>
          <a:xfrm>
            <a:off x="626745" y="2849880"/>
            <a:ext cx="1901190" cy="8566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ym typeface="+mn-ea"/>
              </a:rPr>
              <a:t>transduction</a:t>
            </a:r>
            <a:endParaRPr lang="zh-CN" altLang="en-US" b="1"/>
          </a:p>
        </p:txBody>
      </p:sp>
      <p:sp>
        <p:nvSpPr>
          <p:cNvPr id="6" name="流程图: 过程 5"/>
          <p:cNvSpPr/>
          <p:nvPr/>
        </p:nvSpPr>
        <p:spPr>
          <a:xfrm>
            <a:off x="742950" y="4359910"/>
            <a:ext cx="1597025" cy="7988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ym typeface="+mn-ea"/>
              </a:rPr>
              <a:t>reduction</a:t>
            </a:r>
            <a:endParaRPr lang="zh-CN" altLang="en-US" b="1"/>
          </a:p>
        </p:txBody>
      </p:sp>
      <p:sp>
        <p:nvSpPr>
          <p:cNvPr id="7" name="下箭头 6"/>
          <p:cNvSpPr/>
          <p:nvPr/>
        </p:nvSpPr>
        <p:spPr>
          <a:xfrm>
            <a:off x="1296035" y="2195830"/>
            <a:ext cx="485775" cy="654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1296035" y="3706495"/>
            <a:ext cx="485775" cy="654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1296035" y="5158740"/>
            <a:ext cx="485775" cy="654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73145" y="4175760"/>
            <a:ext cx="81921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In the auditory cortex(most probably in primary and adjacent secondary auditory fields), more specific information about acoustic features, such as pitch height, pitch chroma, timbre, intensity and roughness is extracted</a:t>
            </a:r>
            <a:r>
              <a:rPr lang="en-US" altLang="zh-CN"/>
              <a:t>. </a:t>
            </a:r>
            <a:r>
              <a:rPr lang="zh-CN" altLang="en-US" b="1">
                <a:solidFill>
                  <a:srgbClr val="FF0000"/>
                </a:solidFill>
              </a:rPr>
              <a:t>The details about how and where in the auditory cortex these features are extracted are still not well understood</a:t>
            </a:r>
            <a:r>
              <a:rPr lang="en-US" altLang="zh-CN" b="1">
                <a:solidFill>
                  <a:srgbClr val="FF0000"/>
                </a:solidFill>
              </a:rPr>
              <a:t>.</a:t>
            </a:r>
            <a:r>
              <a:rPr lang="en-US" altLang="zh-CN" b="1">
                <a:solidFill>
                  <a:srgbClr val="FF0000"/>
                </a:solidFill>
                <a:latin typeface="东文宋体" charset="0"/>
                <a:ea typeface="东文宋体" charset="0"/>
              </a:rPr>
              <a:t>①</a:t>
            </a:r>
            <a:endParaRPr lang="en-US" altLang="zh-CN" b="1">
              <a:solidFill>
                <a:srgbClr val="FF0000"/>
              </a:solidFill>
              <a:latin typeface="东文宋体" charset="0"/>
              <a:ea typeface="东文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73145" y="802005"/>
            <a:ext cx="75666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zh-CN" altLang="en-US"/>
              <a:t>outer and middle ear</a:t>
            </a:r>
            <a:r>
              <a:rPr lang="en-US" altLang="zh-CN"/>
              <a:t>(cochlea)</a:t>
            </a:r>
            <a:r>
              <a:rPr lang="zh-CN" altLang="en-US"/>
              <a:t> combined show a </a:t>
            </a:r>
            <a:r>
              <a:rPr lang="zh-CN" altLang="en-US" b="1">
                <a:solidFill>
                  <a:srgbClr val="FF0000"/>
                </a:solidFill>
              </a:rPr>
              <a:t>response curve </a:t>
            </a:r>
            <a:r>
              <a:rPr lang="zh-CN" altLang="en-US"/>
              <a:t>maximal between 1 and 3 kHz and decreasing towards lower and higher frequencies.5 For imitating various pitch phenomena the effect can be implemented as a band pass filter.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573145" y="2323465"/>
            <a:ext cx="79660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Each frequency of an incoming sound sets the basilar membrane maximally into motion at a particular position. The logarithm of the </a:t>
            </a:r>
            <a:r>
              <a:rPr lang="zh-CN" altLang="en-US" b="1">
                <a:solidFill>
                  <a:srgbClr val="FF0000"/>
                </a:solidFill>
              </a:rPr>
              <a:t>sound frequency and the distance</a:t>
            </a:r>
            <a:r>
              <a:rPr lang="zh-CN" altLang="en-US"/>
              <a:t> between the position of maximal motion and the apex of the basilar membrane are approximately proportional </a:t>
            </a:r>
            <a:r>
              <a:rPr lang="en-US" altLang="zh-CN"/>
              <a:t>. </a:t>
            </a:r>
            <a:r>
              <a:rPr lang="zh-CN" altLang="en-US"/>
              <a:t>The major properties of the hair cell in the inner ear are </a:t>
            </a:r>
            <a:r>
              <a:rPr lang="zh-CN" altLang="en-US" b="1">
                <a:solidFill>
                  <a:srgbClr val="FF0000"/>
                </a:solidFill>
              </a:rPr>
              <a:t>temporal coding</a:t>
            </a:r>
            <a:r>
              <a:rPr lang="zh-CN" altLang="en-US"/>
              <a:t> and adaptation behavior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022475" y="5928995"/>
            <a:ext cx="79514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i="1" u="sng">
                <a:latin typeface="东文宋体" charset="0"/>
                <a:ea typeface="东文宋体" charset="0"/>
                <a:sym typeface="+mn-ea"/>
              </a:rPr>
              <a:t>① </a:t>
            </a:r>
            <a:r>
              <a:rPr lang="zh-CN" altLang="en-US" i="1" u="sng">
                <a:sym typeface="+mn-ea"/>
              </a:rPr>
              <a:t>Koelsch S, Siebel WA. </a:t>
            </a:r>
            <a:r>
              <a:rPr lang="zh-CN" altLang="en-US" i="1" u="sng">
                <a:solidFill>
                  <a:srgbClr val="00B0F0"/>
                </a:solidFill>
                <a:sym typeface="+mn-ea"/>
              </a:rPr>
              <a:t>Towards a neural basis of music perception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1798544" y="6191251"/>
            <a:ext cx="8600515" cy="459441"/>
          </a:xfrm>
          <a:custGeom>
            <a:avLst/>
            <a:gdLst>
              <a:gd name="connsiteX0" fmla="*/ 0 w 9747250"/>
              <a:gd name="connsiteY0" fmla="*/ 0 h 520700"/>
              <a:gd name="connsiteX1" fmla="*/ 9747250 w 9747250"/>
              <a:gd name="connsiteY1" fmla="*/ 0 h 520700"/>
              <a:gd name="connsiteX2" fmla="*/ 9747250 w 9747250"/>
              <a:gd name="connsiteY2" fmla="*/ 520700 h 520700"/>
              <a:gd name="connsiteX3" fmla="*/ 0 w 9747250"/>
              <a:gd name="connsiteY3" fmla="*/ 520700 h 520700"/>
              <a:gd name="connsiteX4" fmla="*/ 0 w 9747250"/>
              <a:gd name="connsiteY4" fmla="*/ 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47250" h="520700">
                <a:moveTo>
                  <a:pt x="0" y="0"/>
                </a:moveTo>
                <a:lnTo>
                  <a:pt x="9747250" y="0"/>
                </a:lnTo>
                <a:lnTo>
                  <a:pt x="9747250" y="520700"/>
                </a:lnTo>
                <a:lnTo>
                  <a:pt x="0" y="520700"/>
                </a:lnTo>
                <a:lnTo>
                  <a:pt x="0" y="0"/>
                </a:lnTo>
              </a:path>
            </a:pathLst>
          </a:custGeom>
          <a:solidFill>
            <a:srgbClr val="85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735" y="6140824"/>
            <a:ext cx="8628529" cy="526676"/>
          </a:xfrm>
          <a:prstGeom prst="rect">
            <a:avLst/>
          </a:prstGeom>
          <a:noFill/>
        </p:spPr>
      </p:pic>
      <p:sp>
        <p:nvSpPr>
          <p:cNvPr id="21" name="TextBox 1"/>
          <p:cNvSpPr txBox="1"/>
          <p:nvPr/>
        </p:nvSpPr>
        <p:spPr>
          <a:xfrm>
            <a:off x="743211" y="89722"/>
            <a:ext cx="6111240" cy="712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zh-CN" sz="379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Taking Music for example</a:t>
            </a:r>
            <a:endParaRPr lang="en-US" altLang="zh-CN" sz="3795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465294" y="6488206"/>
            <a:ext cx="6223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g:Vhâ∆…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513294" y="6488206"/>
            <a:ext cx="64135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Lecture1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398559" y="6488206"/>
            <a:ext cx="508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44235" y="6488206"/>
            <a:ext cx="889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706971" y="6488206"/>
            <a:ext cx="8255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ã°{óg:[fñb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909320"/>
            <a:ext cx="10828655" cy="2295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3191510"/>
            <a:ext cx="5019040" cy="1438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3112770"/>
            <a:ext cx="4942840" cy="3028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4977765"/>
            <a:ext cx="4980940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63731" y="212501"/>
            <a:ext cx="8606118" cy="6454588"/>
          </a:xfrm>
          <a:custGeom>
            <a:avLst/>
            <a:gdLst>
              <a:gd name="connsiteX0" fmla="*/ 0 w 9753600"/>
              <a:gd name="connsiteY0" fmla="*/ 0 h 7315200"/>
              <a:gd name="connsiteX1" fmla="*/ 9753600 w 9753600"/>
              <a:gd name="connsiteY1" fmla="*/ 0 h 7315200"/>
              <a:gd name="connsiteX2" fmla="*/ 9753600 w 9753600"/>
              <a:gd name="connsiteY2" fmla="*/ 7315200 h 7315200"/>
              <a:gd name="connsiteX3" fmla="*/ 0 w 9753600"/>
              <a:gd name="connsiteY3" fmla="*/ 7315200 h 7315200"/>
              <a:gd name="connsiteX4" fmla="*/ 0 w 9753600"/>
              <a:gd name="connsiteY4" fmla="*/ 0 h 7315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</a:pPr>
            <a:r>
              <a:rPr lang="zh-CN" altLang="en-US" sz="1590">
                <a:sym typeface="+mn-ea"/>
              </a:rPr>
              <a:t>structure building</a:t>
            </a:r>
            <a:endParaRPr lang="zh-CN" altLang="en-US" sz="1590"/>
          </a:p>
        </p:txBody>
      </p:sp>
      <p:sp>
        <p:nvSpPr>
          <p:cNvPr id="2" name="Freeform 3"/>
          <p:cNvSpPr/>
          <p:nvPr/>
        </p:nvSpPr>
        <p:spPr>
          <a:xfrm>
            <a:off x="1798544" y="6191251"/>
            <a:ext cx="8600515" cy="459441"/>
          </a:xfrm>
          <a:custGeom>
            <a:avLst/>
            <a:gdLst>
              <a:gd name="connsiteX0" fmla="*/ 0 w 9747250"/>
              <a:gd name="connsiteY0" fmla="*/ 0 h 520700"/>
              <a:gd name="connsiteX1" fmla="*/ 9747250 w 9747250"/>
              <a:gd name="connsiteY1" fmla="*/ 0 h 520700"/>
              <a:gd name="connsiteX2" fmla="*/ 9747250 w 9747250"/>
              <a:gd name="connsiteY2" fmla="*/ 520700 h 520700"/>
              <a:gd name="connsiteX3" fmla="*/ 0 w 9747250"/>
              <a:gd name="connsiteY3" fmla="*/ 520700 h 520700"/>
              <a:gd name="connsiteX4" fmla="*/ 0 w 9747250"/>
              <a:gd name="connsiteY4" fmla="*/ 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47250" h="520700">
                <a:moveTo>
                  <a:pt x="0" y="0"/>
                </a:moveTo>
                <a:lnTo>
                  <a:pt x="9747250" y="0"/>
                </a:lnTo>
                <a:lnTo>
                  <a:pt x="9747250" y="520700"/>
                </a:lnTo>
                <a:lnTo>
                  <a:pt x="0" y="520700"/>
                </a:lnTo>
                <a:lnTo>
                  <a:pt x="0" y="0"/>
                </a:lnTo>
              </a:path>
            </a:pathLst>
          </a:custGeom>
          <a:solidFill>
            <a:srgbClr val="85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735" y="6140824"/>
            <a:ext cx="8628529" cy="526676"/>
          </a:xfrm>
          <a:prstGeom prst="rect">
            <a:avLst/>
          </a:prstGeom>
          <a:noFill/>
        </p:spPr>
      </p:pic>
      <p:sp>
        <p:nvSpPr>
          <p:cNvPr id="21" name="TextBox 1"/>
          <p:cNvSpPr txBox="1"/>
          <p:nvPr/>
        </p:nvSpPr>
        <p:spPr>
          <a:xfrm>
            <a:off x="743211" y="89722"/>
            <a:ext cx="10194925" cy="712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altLang="zh-CN" sz="379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Perceptual and cognitive processing chain</a:t>
            </a:r>
            <a:endParaRPr lang="en-US" altLang="zh-CN" sz="3795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465294" y="6488206"/>
            <a:ext cx="6223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g:Vhâ∆…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513294" y="6488206"/>
            <a:ext cx="64135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Lecture1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398559" y="6488206"/>
            <a:ext cx="508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44235" y="6488206"/>
            <a:ext cx="889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706971" y="6488206"/>
            <a:ext cx="8255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ã°{óg:[fñb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764030" y="5822950"/>
            <a:ext cx="9822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1" u="sng"/>
              <a:t>Koelsch S, Siebel WA. </a:t>
            </a:r>
            <a:r>
              <a:rPr lang="zh-CN" altLang="en-US" i="1" u="sng">
                <a:solidFill>
                  <a:srgbClr val="00B0F0"/>
                </a:solidFill>
              </a:rPr>
              <a:t>Towards a neural basis of music perception</a:t>
            </a:r>
            <a:endParaRPr lang="zh-CN" altLang="en-US" i="1" u="sng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55" y="932180"/>
            <a:ext cx="8815705" cy="47605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1798544" y="6191251"/>
            <a:ext cx="8600515" cy="459441"/>
          </a:xfrm>
          <a:custGeom>
            <a:avLst/>
            <a:gdLst>
              <a:gd name="connsiteX0" fmla="*/ 0 w 9747250"/>
              <a:gd name="connsiteY0" fmla="*/ 0 h 520700"/>
              <a:gd name="connsiteX1" fmla="*/ 9747250 w 9747250"/>
              <a:gd name="connsiteY1" fmla="*/ 0 h 520700"/>
              <a:gd name="connsiteX2" fmla="*/ 9747250 w 9747250"/>
              <a:gd name="connsiteY2" fmla="*/ 520700 h 520700"/>
              <a:gd name="connsiteX3" fmla="*/ 0 w 9747250"/>
              <a:gd name="connsiteY3" fmla="*/ 520700 h 520700"/>
              <a:gd name="connsiteX4" fmla="*/ 0 w 9747250"/>
              <a:gd name="connsiteY4" fmla="*/ 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47250" h="520700">
                <a:moveTo>
                  <a:pt x="0" y="0"/>
                </a:moveTo>
                <a:lnTo>
                  <a:pt x="9747250" y="0"/>
                </a:lnTo>
                <a:lnTo>
                  <a:pt x="9747250" y="520700"/>
                </a:lnTo>
                <a:lnTo>
                  <a:pt x="0" y="520700"/>
                </a:lnTo>
                <a:lnTo>
                  <a:pt x="0" y="0"/>
                </a:lnTo>
              </a:path>
            </a:pathLst>
          </a:custGeom>
          <a:solidFill>
            <a:srgbClr val="85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735" y="6140824"/>
            <a:ext cx="8628529" cy="526676"/>
          </a:xfrm>
          <a:prstGeom prst="rect">
            <a:avLst/>
          </a:prstGeom>
          <a:noFill/>
        </p:spPr>
      </p:pic>
      <p:sp>
        <p:nvSpPr>
          <p:cNvPr id="21" name="TextBox 1"/>
          <p:cNvSpPr txBox="1"/>
          <p:nvPr/>
        </p:nvSpPr>
        <p:spPr>
          <a:xfrm>
            <a:off x="743211" y="89722"/>
            <a:ext cx="10194925" cy="712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altLang="zh-CN" sz="379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Perceptual and cognitive processing chain</a:t>
            </a:r>
            <a:endParaRPr lang="en-US" altLang="zh-CN" sz="3795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465294" y="6488206"/>
            <a:ext cx="6223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g:Vhâ∆…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513294" y="6488206"/>
            <a:ext cx="64135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Lecture1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398559" y="6488206"/>
            <a:ext cx="508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44235" y="6488206"/>
            <a:ext cx="889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706971" y="6488206"/>
            <a:ext cx="8255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ã°{óg:[fñb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42950" y="1218565"/>
            <a:ext cx="372300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/>
              <a:t>feature extraction</a:t>
            </a:r>
            <a:endParaRPr lang="zh-CN" altLang="en-US" sz="2800"/>
          </a:p>
        </p:txBody>
      </p:sp>
      <p:sp>
        <p:nvSpPr>
          <p:cNvPr id="29" name="文本框 28"/>
          <p:cNvSpPr txBox="1"/>
          <p:nvPr/>
        </p:nvSpPr>
        <p:spPr>
          <a:xfrm>
            <a:off x="7540625" y="2408555"/>
            <a:ext cx="28695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>
                <a:sym typeface="+mn-ea"/>
              </a:rPr>
              <a:t>vitalization</a:t>
            </a:r>
            <a:endParaRPr lang="zh-CN" altLang="en-US" sz="2800"/>
          </a:p>
        </p:txBody>
      </p:sp>
      <p:sp>
        <p:nvSpPr>
          <p:cNvPr id="32" name="文本框 31"/>
          <p:cNvSpPr txBox="1"/>
          <p:nvPr/>
        </p:nvSpPr>
        <p:spPr>
          <a:xfrm>
            <a:off x="854710" y="3780155"/>
            <a:ext cx="309245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>
                <a:sym typeface="+mn-ea"/>
              </a:rPr>
              <a:t>interval analysis</a:t>
            </a:r>
            <a:endParaRPr lang="zh-CN" altLang="en-US" sz="2800"/>
          </a:p>
        </p:txBody>
      </p:sp>
      <p:sp>
        <p:nvSpPr>
          <p:cNvPr id="33" name="文本框 32"/>
          <p:cNvSpPr txBox="1"/>
          <p:nvPr/>
        </p:nvSpPr>
        <p:spPr>
          <a:xfrm>
            <a:off x="854710" y="2623820"/>
            <a:ext cx="32512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gestalt formation</a:t>
            </a:r>
            <a:endParaRPr lang="zh-CN" altLang="en-US" sz="2800"/>
          </a:p>
        </p:txBody>
      </p:sp>
      <p:sp>
        <p:nvSpPr>
          <p:cNvPr id="34" name="文本框 33"/>
          <p:cNvSpPr txBox="1"/>
          <p:nvPr/>
        </p:nvSpPr>
        <p:spPr>
          <a:xfrm>
            <a:off x="4173220" y="5181600"/>
            <a:ext cx="333438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>
                <a:sym typeface="+mn-ea"/>
              </a:rPr>
              <a:t>structure building</a:t>
            </a:r>
            <a:endParaRPr lang="zh-CN" altLang="en-US" sz="2800"/>
          </a:p>
        </p:txBody>
      </p:sp>
      <p:sp>
        <p:nvSpPr>
          <p:cNvPr id="35" name="文本框 34"/>
          <p:cNvSpPr txBox="1"/>
          <p:nvPr/>
        </p:nvSpPr>
        <p:spPr>
          <a:xfrm>
            <a:off x="6183630" y="3995420"/>
            <a:ext cx="57531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structural reanalysis and repair</a:t>
            </a:r>
            <a:endParaRPr lang="zh-CN" altLang="en-US" sz="2800"/>
          </a:p>
        </p:txBody>
      </p:sp>
      <p:sp>
        <p:nvSpPr>
          <p:cNvPr id="36" name="文本框 35"/>
          <p:cNvSpPr txBox="1"/>
          <p:nvPr/>
        </p:nvSpPr>
        <p:spPr>
          <a:xfrm>
            <a:off x="7398385" y="1218565"/>
            <a:ext cx="245935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>
                <a:sym typeface="+mn-ea"/>
              </a:rPr>
              <a:t>motor action</a:t>
            </a:r>
            <a:endParaRPr lang="zh-CN" altLang="en-US" sz="2800"/>
          </a:p>
        </p:txBody>
      </p:sp>
      <p:cxnSp>
        <p:nvCxnSpPr>
          <p:cNvPr id="37" name="直接箭头连接符 36"/>
          <p:cNvCxnSpPr>
            <a:stCxn id="11" idx="2"/>
          </p:cNvCxnSpPr>
          <p:nvPr/>
        </p:nvCxnSpPr>
        <p:spPr>
          <a:xfrm flipH="1">
            <a:off x="2588260" y="1955800"/>
            <a:ext cx="16510" cy="584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2588260" y="3190240"/>
            <a:ext cx="29210" cy="735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631440" y="4618990"/>
            <a:ext cx="1544320" cy="635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6802120" y="4604385"/>
            <a:ext cx="1674495" cy="735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8620760" y="3089275"/>
            <a:ext cx="14605" cy="807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8620760" y="1920240"/>
            <a:ext cx="14605" cy="678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1764030" y="5822950"/>
            <a:ext cx="9822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1" u="sng"/>
              <a:t>Koelsch S, Siebel WA. </a:t>
            </a:r>
            <a:r>
              <a:rPr lang="zh-CN" altLang="en-US" i="1" u="sng">
                <a:solidFill>
                  <a:srgbClr val="00B0F0"/>
                </a:solidFill>
              </a:rPr>
              <a:t>Towards a neural basis of music perception</a:t>
            </a:r>
            <a:endParaRPr lang="zh-CN" altLang="en-US" i="1" u="sng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34090" y="352425"/>
            <a:ext cx="78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 i="1" u="sng">
                <a:solidFill>
                  <a:srgbClr val="FF0000"/>
                </a:solidFill>
                <a:hlinkClick r:id="rId2" action="ppaction://hlinksldjump"/>
              </a:rPr>
              <a:t>back</a:t>
            </a:r>
            <a:endParaRPr lang="en-US" altLang="zh-CN" b="1" i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3124200" y="3584575"/>
            <a:ext cx="5962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Computational models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014663" y="2584450"/>
            <a:ext cx="6180137" cy="16494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14663" y="2578100"/>
            <a:ext cx="6180137" cy="846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3629025" y="2540000"/>
            <a:ext cx="49514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184785"/>
            <a:ext cx="7027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Draw from Language Processing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2570" y="993775"/>
            <a:ext cx="583819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/>
              <a:t>All types of </a:t>
            </a:r>
            <a:r>
              <a:rPr lang="en-US" altLang="zh-CN"/>
              <a:t>music</a:t>
            </a:r>
            <a:r>
              <a:rPr lang="zh-CN" altLang="en-US"/>
              <a:t> show an organization of</a:t>
            </a:r>
            <a:endParaRPr lang="zh-CN" altLang="en-US"/>
          </a:p>
          <a:p>
            <a:r>
              <a:rPr lang="zh-CN" altLang="en-US"/>
              <a:t>perceptually discrete elements (such as tones, intervals and chords) into sequences that are structured according to </a:t>
            </a:r>
            <a:r>
              <a:rPr lang="zh-CN" altLang="en-US" b="1">
                <a:solidFill>
                  <a:srgbClr val="FF0000"/>
                </a:solidFill>
              </a:rPr>
              <a:t>syntactic regularities</a:t>
            </a:r>
            <a:r>
              <a:rPr lang="zh-CN" altLang="en-US"/>
              <a:t> . The analysis of structure requires the computation of structural relations between these elements,</a:t>
            </a:r>
            <a:endParaRPr lang="zh-CN" altLang="en-US"/>
          </a:p>
          <a:p>
            <a:r>
              <a:rPr lang="en-US" altLang="zh-CN"/>
              <a:t>      ......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778625" y="3978910"/>
            <a:ext cx="51911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music is capable of conveying meaning information, and that the priming effects on the </a:t>
            </a:r>
            <a:r>
              <a:rPr lang="zh-CN" altLang="en-US" b="1">
                <a:solidFill>
                  <a:srgbClr val="FF0000"/>
                </a:solidFill>
              </a:rPr>
              <a:t>semantic processing </a:t>
            </a:r>
            <a:r>
              <a:rPr lang="zh-CN" altLang="en-US"/>
              <a:t>of words can be identical for music and language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8625" y="706755"/>
            <a:ext cx="4609465" cy="3190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" y="5272405"/>
            <a:ext cx="6115050" cy="1150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7815" y="3366770"/>
            <a:ext cx="578231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zh-CN" altLang="en-US"/>
              <a:t>In this respect</a:t>
            </a:r>
            <a:r>
              <a:rPr lang="en-US" altLang="zh-CN"/>
              <a:t>, </a:t>
            </a:r>
            <a:r>
              <a:rPr lang="zh-CN" altLang="en-US"/>
              <a:t>it appears that the human brain, at least at an early age, </a:t>
            </a:r>
            <a:r>
              <a:rPr lang="zh-CN" altLang="en-US" b="1">
                <a:solidFill>
                  <a:srgbClr val="FF0000"/>
                </a:solidFill>
              </a:rPr>
              <a:t>does not treat language and music as strictly separate domains</a:t>
            </a:r>
            <a:r>
              <a:rPr lang="zh-CN" altLang="en-US"/>
              <a:t>, but rather treats language as a special case of music. </a:t>
            </a:r>
            <a:endParaRPr lang="zh-CN" altLang="en-US"/>
          </a:p>
          <a:p>
            <a:r>
              <a:rPr lang="en-US" altLang="zh-CN"/>
              <a:t>     ......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184785"/>
            <a:ext cx="7027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Why  Recurrent  Neural  Networks ?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backprop_through_tim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9995" y="2287905"/>
            <a:ext cx="7126605" cy="4488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39865" y="6558915"/>
            <a:ext cx="56267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i="1" u="sng">
                <a:solidFill>
                  <a:srgbClr val="00B0F0"/>
                </a:solidFill>
              </a:rPr>
              <a:t>https://iamtrask.github.io/2015/11/15/anyone-can-code-lstm/</a:t>
            </a:r>
            <a:endParaRPr lang="zh-CN" altLang="en-US" sz="1400" i="1" u="sng">
              <a:solidFill>
                <a:srgbClr val="00B0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425" y="993140"/>
            <a:ext cx="673544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List the alphabet forward.... you can do it, yes?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List the alphabet backward.... hmmm... perhaps a bit tougher.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Try with the lyrics of a song you know?.... Why is it easier to recall forward than it is to recall backward? Can you jump into the middle of the second verse?... hmm... also difficult. Why?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2425" y="3863975"/>
            <a:ext cx="515239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you haven't learned the letters of the alphabet or the lyrics of a song like a computer storing them as a set on a hard drive. </a:t>
            </a:r>
            <a:r>
              <a:rPr lang="zh-CN" altLang="en-US" sz="2000" b="1">
                <a:solidFill>
                  <a:srgbClr val="FF0000"/>
                </a:solidFill>
              </a:rPr>
              <a:t>You learned them as a sequence</a:t>
            </a:r>
            <a:r>
              <a:rPr lang="zh-CN" altLang="en-US" sz="2000"/>
              <a:t>. You are really good at indexing from one letter to the next.It's a kind of conditional memory 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6539865" y="638175"/>
            <a:ext cx="53555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RNN is a good model to make </a:t>
            </a:r>
            <a:endParaRPr lang="en-US" altLang="zh-CN" sz="2400" b="1">
              <a:solidFill>
                <a:srgbClr val="FF0000"/>
              </a:solidFill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use of sequential information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1798544" y="6191251"/>
            <a:ext cx="8600515" cy="459441"/>
          </a:xfrm>
          <a:custGeom>
            <a:avLst/>
            <a:gdLst>
              <a:gd name="connsiteX0" fmla="*/ 0 w 9747250"/>
              <a:gd name="connsiteY0" fmla="*/ 0 h 520700"/>
              <a:gd name="connsiteX1" fmla="*/ 9747250 w 9747250"/>
              <a:gd name="connsiteY1" fmla="*/ 0 h 520700"/>
              <a:gd name="connsiteX2" fmla="*/ 9747250 w 9747250"/>
              <a:gd name="connsiteY2" fmla="*/ 520700 h 520700"/>
              <a:gd name="connsiteX3" fmla="*/ 0 w 9747250"/>
              <a:gd name="connsiteY3" fmla="*/ 520700 h 520700"/>
              <a:gd name="connsiteX4" fmla="*/ 0 w 9747250"/>
              <a:gd name="connsiteY4" fmla="*/ 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47250" h="520700">
                <a:moveTo>
                  <a:pt x="0" y="0"/>
                </a:moveTo>
                <a:lnTo>
                  <a:pt x="9747250" y="0"/>
                </a:lnTo>
                <a:lnTo>
                  <a:pt x="9747250" y="520700"/>
                </a:lnTo>
                <a:lnTo>
                  <a:pt x="0" y="520700"/>
                </a:lnTo>
                <a:lnTo>
                  <a:pt x="0" y="0"/>
                </a:lnTo>
              </a:path>
            </a:pathLst>
          </a:custGeom>
          <a:solidFill>
            <a:srgbClr val="85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735" y="6140824"/>
            <a:ext cx="8628529" cy="526676"/>
          </a:xfrm>
          <a:prstGeom prst="rect">
            <a:avLst/>
          </a:prstGeom>
          <a:noFill/>
        </p:spPr>
      </p:pic>
      <p:sp>
        <p:nvSpPr>
          <p:cNvPr id="22" name="TextBox 1"/>
          <p:cNvSpPr txBox="1"/>
          <p:nvPr/>
        </p:nvSpPr>
        <p:spPr>
          <a:xfrm>
            <a:off x="2465294" y="6488206"/>
            <a:ext cx="6223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g:Vhâ∆…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513294" y="6488206"/>
            <a:ext cx="64135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Lecture1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398559" y="6488206"/>
            <a:ext cx="508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44235" y="6488206"/>
            <a:ext cx="889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706971" y="6488206"/>
            <a:ext cx="8255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ã°{óg:[fñb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2425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5650" y="231775"/>
            <a:ext cx="78682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/>
              <a:t>RNN is a good 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sequential model</a:t>
            </a:r>
            <a:r>
              <a:rPr lang="en-US" altLang="zh-CN" sz="2800" b="1">
                <a:solidFill>
                  <a:schemeClr val="tx1"/>
                </a:solidFill>
                <a:sym typeface="+mn-ea"/>
              </a:rPr>
              <a:t> in CA</a:t>
            </a:r>
            <a:r>
              <a:rPr lang="en-US" altLang="zh-CN" sz="2800" b="1"/>
              <a:t> </a:t>
            </a:r>
            <a:endParaRPr lang="en-US" altLang="zh-CN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25" y="1678940"/>
            <a:ext cx="7571740" cy="3037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" y="1149350"/>
            <a:ext cx="4303395" cy="4429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1"/>
          <p:cNvSpPr txBox="1">
            <a:spLocks noChangeArrowheads="1"/>
          </p:cNvSpPr>
          <p:nvPr/>
        </p:nvSpPr>
        <p:spPr bwMode="auto">
          <a:xfrm>
            <a:off x="5529898" y="1462088"/>
            <a:ext cx="3636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Introduction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63173" y="1931988"/>
            <a:ext cx="3808412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063173" y="1466850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16" name="文本框 31"/>
          <p:cNvSpPr txBox="1">
            <a:spLocks noChangeArrowheads="1"/>
          </p:cNvSpPr>
          <p:nvPr/>
        </p:nvSpPr>
        <p:spPr bwMode="auto">
          <a:xfrm>
            <a:off x="5245100" y="2314575"/>
            <a:ext cx="46951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to human audition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63173" y="2779713"/>
            <a:ext cx="3808412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063173" y="2314575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19" name="文本框 31"/>
          <p:cNvSpPr txBox="1">
            <a:spLocks noChangeArrowheads="1"/>
          </p:cNvSpPr>
          <p:nvPr/>
        </p:nvSpPr>
        <p:spPr bwMode="auto">
          <a:xfrm>
            <a:off x="5530215" y="3157855"/>
            <a:ext cx="42341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Computational models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063173" y="3627438"/>
            <a:ext cx="3808412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63173" y="3162300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22" name="文本框 31"/>
          <p:cNvSpPr txBox="1">
            <a:spLocks noChangeArrowheads="1"/>
          </p:cNvSpPr>
          <p:nvPr/>
        </p:nvSpPr>
        <p:spPr bwMode="auto">
          <a:xfrm>
            <a:off x="5529898" y="4005263"/>
            <a:ext cx="3636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Applications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063173" y="4475163"/>
            <a:ext cx="3808412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063173" y="4010025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25" name="文本框 31"/>
          <p:cNvSpPr txBox="1">
            <a:spLocks noChangeArrowheads="1"/>
          </p:cNvSpPr>
          <p:nvPr/>
        </p:nvSpPr>
        <p:spPr bwMode="auto">
          <a:xfrm>
            <a:off x="4779010" y="2316163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1"/>
          <p:cNvSpPr txBox="1">
            <a:spLocks noChangeArrowheads="1"/>
          </p:cNvSpPr>
          <p:nvPr/>
        </p:nvSpPr>
        <p:spPr bwMode="auto">
          <a:xfrm>
            <a:off x="4779010" y="3163888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31"/>
          <p:cNvSpPr txBox="1">
            <a:spLocks noChangeArrowheads="1"/>
          </p:cNvSpPr>
          <p:nvPr/>
        </p:nvSpPr>
        <p:spPr bwMode="auto">
          <a:xfrm>
            <a:off x="4779010" y="4011613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1"/>
          <p:cNvSpPr txBox="1">
            <a:spLocks noChangeArrowheads="1"/>
          </p:cNvSpPr>
          <p:nvPr/>
        </p:nvSpPr>
        <p:spPr bwMode="auto">
          <a:xfrm>
            <a:off x="4779010" y="1468438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016250" y="1930400"/>
            <a:ext cx="1736725" cy="29956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4"/>
          <p:cNvSpPr txBox="1">
            <a:spLocks noChangeArrowheads="1"/>
          </p:cNvSpPr>
          <p:nvPr/>
        </p:nvSpPr>
        <p:spPr bwMode="auto">
          <a:xfrm>
            <a:off x="3046765" y="4412440"/>
            <a:ext cx="1675696" cy="369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3016250" y="1922463"/>
            <a:ext cx="1736725" cy="2370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文本框 27"/>
          <p:cNvSpPr txBox="1">
            <a:spLocks noChangeArrowheads="1"/>
          </p:cNvSpPr>
          <p:nvPr/>
        </p:nvSpPr>
        <p:spPr bwMode="auto">
          <a:xfrm>
            <a:off x="3188804" y="2138296"/>
            <a:ext cx="1391617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平行四边形 43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31"/>
          <p:cNvSpPr txBox="1">
            <a:spLocks noChangeArrowheads="1"/>
          </p:cNvSpPr>
          <p:nvPr/>
        </p:nvSpPr>
        <p:spPr bwMode="auto">
          <a:xfrm>
            <a:off x="5529898" y="4926013"/>
            <a:ext cx="3636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Huawei-Cup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63173" y="5395913"/>
            <a:ext cx="3808412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063173" y="4930775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5" name="文本框 31"/>
          <p:cNvSpPr txBox="1">
            <a:spLocks noChangeArrowheads="1"/>
          </p:cNvSpPr>
          <p:nvPr/>
        </p:nvSpPr>
        <p:spPr bwMode="auto">
          <a:xfrm>
            <a:off x="4752975" y="4934268"/>
            <a:ext cx="1035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1798544" y="6191251"/>
            <a:ext cx="8600515" cy="459441"/>
          </a:xfrm>
          <a:custGeom>
            <a:avLst/>
            <a:gdLst>
              <a:gd name="connsiteX0" fmla="*/ 0 w 9747250"/>
              <a:gd name="connsiteY0" fmla="*/ 0 h 520700"/>
              <a:gd name="connsiteX1" fmla="*/ 9747250 w 9747250"/>
              <a:gd name="connsiteY1" fmla="*/ 0 h 520700"/>
              <a:gd name="connsiteX2" fmla="*/ 9747250 w 9747250"/>
              <a:gd name="connsiteY2" fmla="*/ 520700 h 520700"/>
              <a:gd name="connsiteX3" fmla="*/ 0 w 9747250"/>
              <a:gd name="connsiteY3" fmla="*/ 520700 h 520700"/>
              <a:gd name="connsiteX4" fmla="*/ 0 w 9747250"/>
              <a:gd name="connsiteY4" fmla="*/ 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47250" h="520700">
                <a:moveTo>
                  <a:pt x="0" y="0"/>
                </a:moveTo>
                <a:lnTo>
                  <a:pt x="9747250" y="0"/>
                </a:lnTo>
                <a:lnTo>
                  <a:pt x="9747250" y="520700"/>
                </a:lnTo>
                <a:lnTo>
                  <a:pt x="0" y="520700"/>
                </a:lnTo>
                <a:lnTo>
                  <a:pt x="0" y="0"/>
                </a:lnTo>
              </a:path>
            </a:pathLst>
          </a:custGeom>
          <a:solidFill>
            <a:srgbClr val="85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735" y="6140824"/>
            <a:ext cx="8628529" cy="526676"/>
          </a:xfrm>
          <a:prstGeom prst="rect">
            <a:avLst/>
          </a:prstGeom>
          <a:noFill/>
        </p:spPr>
      </p:pic>
      <p:sp>
        <p:nvSpPr>
          <p:cNvPr id="22" name="TextBox 1"/>
          <p:cNvSpPr txBox="1"/>
          <p:nvPr/>
        </p:nvSpPr>
        <p:spPr>
          <a:xfrm>
            <a:off x="2465294" y="6488206"/>
            <a:ext cx="6223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g:Vhâ∆…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513294" y="6488206"/>
            <a:ext cx="64135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Lecture1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398559" y="6488206"/>
            <a:ext cx="508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44235" y="6488206"/>
            <a:ext cx="889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706971" y="6488206"/>
            <a:ext cx="8255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ã°{óg:[fñb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2425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5650" y="231775"/>
            <a:ext cx="4437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/>
              <a:t>Why Deep Learning ?</a:t>
            </a:r>
            <a:endParaRPr lang="en-US" altLang="zh-CN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5352415" y="308610"/>
            <a:ext cx="1487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 i="1" u="sng">
                <a:solidFill>
                  <a:srgbClr val="FF0000"/>
                </a:solidFill>
                <a:hlinkClick r:id="rId2" action="ppaction://hlinksldjump"/>
              </a:rPr>
              <a:t>Click Here</a:t>
            </a:r>
            <a:endParaRPr lang="en-US" altLang="zh-CN" b="1" i="1" u="sng">
              <a:solidFill>
                <a:srgbClr val="FF0000"/>
              </a:solidFill>
              <a:hlinkClick r:id="rId2" action="ppaction://hlinksldjump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90" y="3587750"/>
            <a:ext cx="3284220" cy="2018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90" y="1188720"/>
            <a:ext cx="3284220" cy="201866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9518015" y="3230880"/>
            <a:ext cx="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10767060" y="3190240"/>
            <a:ext cx="0" cy="257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0142855" y="3217545"/>
            <a:ext cx="0" cy="189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579245"/>
            <a:ext cx="1971675" cy="3466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527300" y="2583180"/>
            <a:ext cx="5161280" cy="17837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Feature Extraction</a:t>
            </a:r>
            <a:endParaRPr lang="en-US" altLang="zh-CN" sz="3200" b="1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 sz="2000"/>
              <a:t>联想：多层 </a:t>
            </a:r>
            <a:r>
              <a:rPr lang="en-US" altLang="zh-CN" sz="2000"/>
              <a:t>LSTM </a:t>
            </a:r>
            <a:r>
              <a:rPr lang="zh-CN" altLang="en-US" sz="2000"/>
              <a:t>网络，低层 </a:t>
            </a:r>
            <a:r>
              <a:rPr lang="en-US" altLang="zh-CN" sz="2000"/>
              <a:t>LSTM </a:t>
            </a:r>
            <a:r>
              <a:rPr lang="zh-CN" altLang="en-US" sz="2000"/>
              <a:t>能学习</a:t>
            </a:r>
            <a:endParaRPr lang="zh-CN" altLang="en-US" sz="2000"/>
          </a:p>
          <a:p>
            <a:r>
              <a:rPr lang="zh-CN" altLang="en-US" sz="2000"/>
              <a:t>到较多的句法结构信息；高层 </a:t>
            </a:r>
            <a:r>
              <a:rPr lang="en-US" altLang="zh-CN" sz="2000"/>
              <a:t>LSTM </a:t>
            </a:r>
            <a:r>
              <a:rPr lang="zh-CN" altLang="en-US" sz="2000"/>
              <a:t>能学习</a:t>
            </a:r>
            <a:endParaRPr lang="zh-CN" altLang="en-US" sz="2000"/>
          </a:p>
          <a:p>
            <a:r>
              <a:rPr lang="zh-CN" altLang="en-US" sz="2000"/>
              <a:t>到更多的语义信息</a:t>
            </a:r>
            <a:r>
              <a:rPr lang="en-US" altLang="zh-CN" sz="2000"/>
              <a:t>......</a:t>
            </a:r>
            <a:endParaRPr lang="en-US" altLang="zh-CN" sz="2000"/>
          </a:p>
        </p:txBody>
      </p:sp>
      <p:sp>
        <p:nvSpPr>
          <p:cNvPr id="17" name="右箭头 16"/>
          <p:cNvSpPr/>
          <p:nvPr/>
        </p:nvSpPr>
        <p:spPr>
          <a:xfrm>
            <a:off x="5193030" y="3713480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1798544" y="6191251"/>
            <a:ext cx="8600515" cy="459441"/>
          </a:xfrm>
          <a:custGeom>
            <a:avLst/>
            <a:gdLst>
              <a:gd name="connsiteX0" fmla="*/ 0 w 9747250"/>
              <a:gd name="connsiteY0" fmla="*/ 0 h 520700"/>
              <a:gd name="connsiteX1" fmla="*/ 9747250 w 9747250"/>
              <a:gd name="connsiteY1" fmla="*/ 0 h 520700"/>
              <a:gd name="connsiteX2" fmla="*/ 9747250 w 9747250"/>
              <a:gd name="connsiteY2" fmla="*/ 520700 h 520700"/>
              <a:gd name="connsiteX3" fmla="*/ 0 w 9747250"/>
              <a:gd name="connsiteY3" fmla="*/ 520700 h 520700"/>
              <a:gd name="connsiteX4" fmla="*/ 0 w 9747250"/>
              <a:gd name="connsiteY4" fmla="*/ 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47250" h="520700">
                <a:moveTo>
                  <a:pt x="0" y="0"/>
                </a:moveTo>
                <a:lnTo>
                  <a:pt x="9747250" y="0"/>
                </a:lnTo>
                <a:lnTo>
                  <a:pt x="9747250" y="520700"/>
                </a:lnTo>
                <a:lnTo>
                  <a:pt x="0" y="520700"/>
                </a:lnTo>
                <a:lnTo>
                  <a:pt x="0" y="0"/>
                </a:lnTo>
              </a:path>
            </a:pathLst>
          </a:custGeom>
          <a:solidFill>
            <a:srgbClr val="85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9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81735" y="6140824"/>
            <a:ext cx="8628529" cy="526676"/>
          </a:xfrm>
          <a:prstGeom prst="rect">
            <a:avLst/>
          </a:prstGeom>
          <a:noFill/>
        </p:spPr>
      </p:pic>
      <p:sp>
        <p:nvSpPr>
          <p:cNvPr id="21" name="TextBox 1"/>
          <p:cNvSpPr txBox="1"/>
          <p:nvPr/>
        </p:nvSpPr>
        <p:spPr>
          <a:xfrm>
            <a:off x="743211" y="89722"/>
            <a:ext cx="8875395" cy="712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altLang="zh-CN" sz="379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 In Contrast to Language Processing </a:t>
            </a:r>
            <a:endParaRPr lang="en-US" altLang="zh-CN" sz="3795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465294" y="6488206"/>
            <a:ext cx="6223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g:Vhâ∆…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513294" y="6488206"/>
            <a:ext cx="64135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Lecture1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398559" y="6488206"/>
            <a:ext cx="508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6544235" y="6488206"/>
            <a:ext cx="889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706971" y="6488206"/>
            <a:ext cx="82550" cy="58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"/>
              </a:lnSpc>
            </a:pPr>
            <a:r>
              <a:rPr lang="en-US" altLang="zh-CN" sz="1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ã°{óg:[fñb</a:t>
            </a:r>
            <a:endParaRPr lang="en-US" altLang="zh-CN" sz="100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35735" y="1083310"/>
            <a:ext cx="3949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Language Processing</a:t>
            </a:r>
            <a:endParaRPr lang="en-US" altLang="zh-CN" sz="2800"/>
          </a:p>
        </p:txBody>
      </p:sp>
      <p:sp>
        <p:nvSpPr>
          <p:cNvPr id="29" name="文本框 28"/>
          <p:cNvSpPr txBox="1"/>
          <p:nvPr/>
        </p:nvSpPr>
        <p:spPr>
          <a:xfrm>
            <a:off x="6544310" y="1083310"/>
            <a:ext cx="35394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Computer Audition</a:t>
            </a:r>
            <a:endParaRPr lang="en-US" altLang="zh-CN" sz="2800"/>
          </a:p>
        </p:txBody>
      </p:sp>
      <p:sp>
        <p:nvSpPr>
          <p:cNvPr id="32" name="文本框 31"/>
          <p:cNvSpPr txBox="1"/>
          <p:nvPr/>
        </p:nvSpPr>
        <p:spPr>
          <a:xfrm>
            <a:off x="1435735" y="1732280"/>
            <a:ext cx="409892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/>
              <a:t>undeniable survival value</a:t>
            </a:r>
            <a:endParaRPr lang="zh-CN" altLang="en-US" sz="2400"/>
          </a:p>
          <a:p>
            <a:pPr algn="l" fontAlgn="auto">
              <a:lnSpc>
                <a:spcPct val="150000"/>
              </a:lnSpc>
            </a:pPr>
            <a:r>
              <a:rPr lang="zh-CN" altLang="en-US" sz="2400">
                <a:sym typeface="+mn-ea"/>
              </a:rPr>
              <a:t>outside its own symbols</a:t>
            </a:r>
            <a:endParaRPr lang="zh-CN" altLang="en-US" sz="2400"/>
          </a:p>
          <a:p>
            <a:pPr algn="l"/>
            <a:endParaRPr lang="zh-CN" altLang="en-US" sz="2400"/>
          </a:p>
        </p:txBody>
      </p:sp>
      <p:sp>
        <p:nvSpPr>
          <p:cNvPr id="33" name="云形 32"/>
          <p:cNvSpPr/>
          <p:nvPr/>
        </p:nvSpPr>
        <p:spPr>
          <a:xfrm>
            <a:off x="742950" y="1083310"/>
            <a:ext cx="605790" cy="5219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云形 33"/>
          <p:cNvSpPr/>
          <p:nvPr/>
        </p:nvSpPr>
        <p:spPr>
          <a:xfrm>
            <a:off x="5797550" y="1083310"/>
            <a:ext cx="605790" cy="5219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rcRect t="22232" b="24161"/>
          <a:stretch>
            <a:fillRect/>
          </a:stretch>
        </p:blipFill>
        <p:spPr>
          <a:xfrm>
            <a:off x="5200650" y="3120390"/>
            <a:ext cx="1197610" cy="121729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544310" y="1732280"/>
            <a:ext cx="47993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400"/>
              <a:t>still controversial</a:t>
            </a:r>
            <a:endParaRPr lang="en-US" altLang="zh-CN" sz="2400"/>
          </a:p>
          <a:p>
            <a:pPr algn="l" fontAlgn="auto">
              <a:lnSpc>
                <a:spcPct val="150000"/>
              </a:lnSpc>
            </a:pPr>
            <a:r>
              <a:rPr lang="en-US" altLang="zh-CN" sz="2400"/>
              <a:t>predominantly self-referential </a:t>
            </a:r>
            <a:endParaRPr lang="en-US" altLang="zh-CN" sz="2400"/>
          </a:p>
        </p:txBody>
      </p:sp>
      <p:sp>
        <p:nvSpPr>
          <p:cNvPr id="38" name="文本框 37"/>
          <p:cNvSpPr txBox="1"/>
          <p:nvPr/>
        </p:nvSpPr>
        <p:spPr>
          <a:xfrm>
            <a:off x="6553200" y="3120390"/>
            <a:ext cx="56273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the deep structure of music cannot be a formalized rule system</a:t>
            </a:r>
            <a:r>
              <a:rPr lang="zh-CN" altLang="en-US" sz="2400">
                <a:latin typeface="东文宋体" charset="0"/>
                <a:ea typeface="东文宋体" charset="0"/>
              </a:rPr>
              <a:t>①</a:t>
            </a:r>
            <a:endParaRPr lang="zh-CN" altLang="en-US" sz="2400">
              <a:latin typeface="东文宋体" charset="0"/>
              <a:ea typeface="东文宋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98320" y="5772785"/>
            <a:ext cx="5665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东文宋体" charset="0"/>
                <a:ea typeface="东文宋体" charset="0"/>
              </a:rPr>
              <a:t>① </a:t>
            </a:r>
            <a:r>
              <a:rPr lang="zh-CN" altLang="en-US" i="1" u="sng">
                <a:solidFill>
                  <a:srgbClr val="00B0F0"/>
                </a:solidFill>
                <a:latin typeface="东文宋体" charset="0"/>
                <a:ea typeface="东文宋体" charset="0"/>
              </a:rPr>
              <a:t>Chomsky N. Language and problems of knowledge</a:t>
            </a:r>
            <a:endParaRPr lang="zh-CN" altLang="en-US" i="1" u="sng">
              <a:solidFill>
                <a:srgbClr val="00B0F0"/>
              </a:solidFill>
              <a:latin typeface="东文宋体" charset="0"/>
              <a:ea typeface="东文宋体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673225" y="5182870"/>
            <a:ext cx="87369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/>
              <a:t>Both can be described by Probabilistic Graphical Models</a:t>
            </a:r>
            <a:endParaRPr lang="en-US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6553200" y="4151630"/>
            <a:ext cx="47904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Auditory models are quite speculative </a:t>
            </a:r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3124200" y="3584575"/>
            <a:ext cx="5962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014663" y="2584450"/>
            <a:ext cx="6180137" cy="16494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14663" y="2578100"/>
            <a:ext cx="6180137" cy="846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3629025" y="2540000"/>
            <a:ext cx="49514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1"/>
          <p:cNvSpPr txBox="1">
            <a:spLocks noChangeArrowheads="1"/>
          </p:cNvSpPr>
          <p:nvPr/>
        </p:nvSpPr>
        <p:spPr bwMode="auto">
          <a:xfrm>
            <a:off x="1565275" y="1430655"/>
            <a:ext cx="7223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Speech Recognition</a:t>
            </a:r>
            <a:endParaRPr lang="en-US" alt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098550" y="1891030"/>
            <a:ext cx="5852795" cy="4445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98233" y="1439545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16" name="文本框 31"/>
          <p:cNvSpPr txBox="1">
            <a:spLocks noChangeArrowheads="1"/>
          </p:cNvSpPr>
          <p:nvPr/>
        </p:nvSpPr>
        <p:spPr bwMode="auto">
          <a:xfrm>
            <a:off x="1334770" y="2287270"/>
            <a:ext cx="469519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Audio information Retrieval</a:t>
            </a:r>
            <a:endParaRPr lang="en-US" alt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8233" y="2287270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19" name="文本框 31"/>
          <p:cNvSpPr txBox="1">
            <a:spLocks noChangeArrowheads="1"/>
          </p:cNvSpPr>
          <p:nvPr/>
        </p:nvSpPr>
        <p:spPr bwMode="auto">
          <a:xfrm>
            <a:off x="1565275" y="3199130"/>
            <a:ext cx="42341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Auditory  Scene  Analysis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98233" y="3134995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22" name="文本框 31"/>
          <p:cNvSpPr txBox="1">
            <a:spLocks noChangeArrowheads="1"/>
          </p:cNvSpPr>
          <p:nvPr/>
        </p:nvSpPr>
        <p:spPr bwMode="auto">
          <a:xfrm>
            <a:off x="1564958" y="3977958"/>
            <a:ext cx="3636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Machine musicianship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98233" y="3982720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25" name="文本框 31"/>
          <p:cNvSpPr txBox="1">
            <a:spLocks noChangeArrowheads="1"/>
          </p:cNvSpPr>
          <p:nvPr/>
        </p:nvSpPr>
        <p:spPr bwMode="auto">
          <a:xfrm>
            <a:off x="814070" y="2288858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1"/>
          <p:cNvSpPr txBox="1">
            <a:spLocks noChangeArrowheads="1"/>
          </p:cNvSpPr>
          <p:nvPr/>
        </p:nvSpPr>
        <p:spPr bwMode="auto">
          <a:xfrm>
            <a:off x="814705" y="3142933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31"/>
          <p:cNvSpPr txBox="1">
            <a:spLocks noChangeArrowheads="1"/>
          </p:cNvSpPr>
          <p:nvPr/>
        </p:nvSpPr>
        <p:spPr bwMode="auto">
          <a:xfrm>
            <a:off x="814070" y="3984308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1"/>
          <p:cNvSpPr txBox="1">
            <a:spLocks noChangeArrowheads="1"/>
          </p:cNvSpPr>
          <p:nvPr/>
        </p:nvSpPr>
        <p:spPr bwMode="auto">
          <a:xfrm>
            <a:off x="814070" y="1441133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平行四边形 43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31"/>
          <p:cNvSpPr txBox="1">
            <a:spLocks noChangeArrowheads="1"/>
          </p:cNvSpPr>
          <p:nvPr/>
        </p:nvSpPr>
        <p:spPr bwMode="auto">
          <a:xfrm>
            <a:off x="1564958" y="4898708"/>
            <a:ext cx="3636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...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8233" y="4903470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5" name="文本框 31"/>
          <p:cNvSpPr txBox="1">
            <a:spLocks noChangeArrowheads="1"/>
          </p:cNvSpPr>
          <p:nvPr/>
        </p:nvSpPr>
        <p:spPr bwMode="auto">
          <a:xfrm>
            <a:off x="788035" y="4906963"/>
            <a:ext cx="1035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098550" y="2743200"/>
            <a:ext cx="5852795" cy="4445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098550" y="3600450"/>
            <a:ext cx="5852795" cy="4445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098550" y="4448175"/>
            <a:ext cx="5852795" cy="4445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098550" y="5363210"/>
            <a:ext cx="5852795" cy="4445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Speech Recognition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425" y="1104265"/>
            <a:ext cx="809307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Speech recognition</a:t>
            </a:r>
            <a:r>
              <a:rPr lang="zh-CN" altLang="en-US" sz="2000"/>
              <a:t> (is also known as Automatic Speech Recognition (</a:t>
            </a:r>
            <a:r>
              <a:rPr lang="zh-CN" altLang="en-US" sz="2000" b="1">
                <a:solidFill>
                  <a:srgbClr val="FF0000"/>
                </a:solidFill>
              </a:rPr>
              <a:t>ASR</a:t>
            </a:r>
            <a:r>
              <a:rPr lang="zh-CN" altLang="en-US" sz="2000"/>
              <a:t>), or computer speech recognition) is the process of converting a speech signal to a sequence of words, by means of an algorithm implemented as a computer program </a:t>
            </a:r>
            <a:r>
              <a:rPr lang="zh-CN" altLang="en-US" sz="2000">
                <a:latin typeface="东文宋体" charset="0"/>
                <a:ea typeface="东文宋体" charset="0"/>
              </a:rPr>
              <a:t>①</a:t>
            </a:r>
            <a:r>
              <a:rPr lang="zh-CN" altLang="en-US" sz="2000"/>
              <a:t>. 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7296785" y="6381750"/>
            <a:ext cx="4820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东文宋体" charset="0"/>
                <a:ea typeface="东文宋体" charset="0"/>
              </a:rPr>
              <a:t>① </a:t>
            </a:r>
            <a:r>
              <a:rPr lang="zh-CN" altLang="en-US" i="1" u="sng">
                <a:solidFill>
                  <a:srgbClr val="00B0F0"/>
                </a:solidFill>
                <a:latin typeface="东文宋体" charset="0"/>
                <a:ea typeface="东文宋体" charset="0"/>
              </a:rPr>
              <a:t>Speech Recognition by Machine: A Review </a:t>
            </a:r>
            <a:endParaRPr lang="zh-CN" altLang="en-US" i="1" u="sng">
              <a:solidFill>
                <a:srgbClr val="00B0F0"/>
              </a:solidFill>
              <a:latin typeface="东文宋体" charset="0"/>
              <a:ea typeface="东文宋体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35" y="2943860"/>
            <a:ext cx="5581015" cy="34378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96050" y="3353435"/>
            <a:ext cx="442595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≈ </a:t>
            </a:r>
            <a:r>
              <a:rPr lang="en-US" altLang="zh-CN" sz="2000"/>
              <a:t>	</a:t>
            </a:r>
            <a:r>
              <a:rPr lang="en-US" altLang="zh-CN" sz="2400" b="1"/>
              <a:t>Feature Extraction</a:t>
            </a:r>
            <a:endParaRPr lang="en-US" altLang="zh-CN" sz="2400" b="1"/>
          </a:p>
          <a:p>
            <a:r>
              <a:rPr lang="en-US" altLang="zh-CN" sz="2000"/>
              <a:t> </a:t>
            </a:r>
            <a:endParaRPr lang="en-US" altLang="zh-CN" sz="2000"/>
          </a:p>
          <a:p>
            <a:r>
              <a:rPr lang="en-US" altLang="zh-CN" sz="2000"/>
              <a:t>		 </a:t>
            </a:r>
            <a:r>
              <a:rPr lang="en-US" altLang="zh-CN" sz="2800"/>
              <a:t>   + 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	</a:t>
            </a:r>
            <a:r>
              <a:rPr lang="en-US" altLang="zh-CN" sz="2400" b="1"/>
              <a:t>Recognition Engine</a:t>
            </a:r>
            <a:endParaRPr lang="en-US" altLang="zh-CN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15950" y="184785"/>
            <a:ext cx="4848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Speech  Feature Extraction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1006475"/>
            <a:ext cx="6238875" cy="1097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2305050"/>
            <a:ext cx="3489325" cy="49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55" y="741045"/>
            <a:ext cx="5295265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2800350"/>
            <a:ext cx="5314315" cy="3028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585" y="3598545"/>
            <a:ext cx="5323840" cy="2647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155" y="2914650"/>
            <a:ext cx="4778375" cy="451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184785"/>
            <a:ext cx="7402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Speech Recognition Engines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953135"/>
            <a:ext cx="3350895" cy="467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" y="1564005"/>
            <a:ext cx="5323840" cy="714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" y="2428240"/>
            <a:ext cx="3670300" cy="4328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865" y="789305"/>
            <a:ext cx="3256280" cy="468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470" y="1257935"/>
            <a:ext cx="5901690" cy="21786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75" y="3490595"/>
            <a:ext cx="4007485" cy="5086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2820" y="3999230"/>
            <a:ext cx="5762625" cy="554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895" y="4747895"/>
            <a:ext cx="6088380" cy="1562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184785"/>
            <a:ext cx="7402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Speech Recognition Engines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1375" y="982980"/>
            <a:ext cx="5889625" cy="3357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45845"/>
            <a:ext cx="5428615" cy="32950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07100" y="5456555"/>
            <a:ext cx="60706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When given with acoustic observation </a:t>
            </a:r>
            <a:r>
              <a:rPr lang="zh-CN" altLang="en-US" b="1">
                <a:solidFill>
                  <a:srgbClr val="FF0000"/>
                </a:solidFill>
              </a:rPr>
              <a:t>X = X1,X2...Xn</a:t>
            </a:r>
            <a:r>
              <a:rPr lang="zh-CN" altLang="en-US"/>
              <a:t>, the goal is to find out the corresponding word sequence </a:t>
            </a:r>
            <a:r>
              <a:rPr lang="zh-CN" altLang="en-US" b="1">
                <a:solidFill>
                  <a:srgbClr val="FF0000"/>
                </a:solidFill>
              </a:rPr>
              <a:t>W = W 1,W2...Wm</a:t>
            </a:r>
            <a:r>
              <a:rPr lang="zh-CN" altLang="en-US"/>
              <a:t> that has the maximum posterior probability P(W|X)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5" y="4340860"/>
            <a:ext cx="4666615" cy="86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7402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  based  Speech  Recognition  Model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4765" y="4641850"/>
            <a:ext cx="5280660" cy="1761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0700" y="1123950"/>
            <a:ext cx="47364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How  do human produce a speech ?</a:t>
            </a:r>
            <a:endParaRPr lang="en-US" altLang="zh-CN" sz="2000"/>
          </a:p>
        </p:txBody>
      </p:sp>
      <p:sp>
        <p:nvSpPr>
          <p:cNvPr id="5" name="流程图: 可选过程 4"/>
          <p:cNvSpPr/>
          <p:nvPr/>
        </p:nvSpPr>
        <p:spPr>
          <a:xfrm>
            <a:off x="925830" y="1871345"/>
            <a:ext cx="3941445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流程图: 可选过程 5"/>
          <p:cNvSpPr/>
          <p:nvPr/>
        </p:nvSpPr>
        <p:spPr>
          <a:xfrm>
            <a:off x="419100" y="3578860"/>
            <a:ext cx="914400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流程图: 可选过程 6"/>
          <p:cNvSpPr/>
          <p:nvPr/>
        </p:nvSpPr>
        <p:spPr>
          <a:xfrm>
            <a:off x="1781810" y="3578860"/>
            <a:ext cx="914400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可选过程 7"/>
          <p:cNvSpPr/>
          <p:nvPr/>
        </p:nvSpPr>
        <p:spPr>
          <a:xfrm>
            <a:off x="3153410" y="3578860"/>
            <a:ext cx="914400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流程图: 可选过程 8"/>
          <p:cNvSpPr/>
          <p:nvPr/>
        </p:nvSpPr>
        <p:spPr>
          <a:xfrm>
            <a:off x="4457065" y="3578860"/>
            <a:ext cx="914400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2653665" y="2599690"/>
            <a:ext cx="485775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20700" y="4507865"/>
            <a:ext cx="6400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</a:t>
            </a:r>
            <a:endParaRPr lang="en-US" altLang="zh-CN"/>
          </a:p>
          <a:p>
            <a:r>
              <a:rPr lang="en-US" altLang="zh-CN"/>
              <a:t>You</a:t>
            </a:r>
            <a:endParaRPr lang="en-US" altLang="zh-CN"/>
          </a:p>
          <a:p>
            <a:r>
              <a:rPr lang="en-US" altLang="zh-CN"/>
              <a:t>He</a:t>
            </a:r>
            <a:endParaRPr lang="en-US" altLang="zh-CN"/>
          </a:p>
          <a:p>
            <a:r>
              <a:rPr lang="en-US" altLang="zh-CN"/>
              <a:t>It</a:t>
            </a:r>
            <a:endParaRPr lang="en-US" altLang="zh-CN"/>
          </a:p>
          <a:p>
            <a:r>
              <a:rPr lang="zh-CN" altLang="en-US"/>
              <a:t>我</a:t>
            </a:r>
            <a:endParaRPr lang="zh-CN" altLang="en-US"/>
          </a:p>
          <a:p>
            <a:r>
              <a:rPr lang="zh-CN" altLang="en-US"/>
              <a:t>他们</a:t>
            </a:r>
            <a:endParaRPr lang="zh-CN" altLang="en-US"/>
          </a:p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885315" y="4507865"/>
            <a:ext cx="7442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want</a:t>
            </a:r>
            <a:endParaRPr lang="en-US" altLang="zh-CN"/>
          </a:p>
          <a:p>
            <a:r>
              <a:rPr lang="en-US" altLang="zh-CN"/>
              <a:t>eat</a:t>
            </a:r>
            <a:endParaRPr lang="en-US" altLang="zh-CN"/>
          </a:p>
          <a:p>
            <a:r>
              <a:rPr lang="en-US" altLang="zh-CN"/>
              <a:t>play</a:t>
            </a:r>
            <a:endParaRPr lang="en-US" altLang="zh-CN"/>
          </a:p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8105140" y="1123950"/>
            <a:ext cx="1211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Analogy</a:t>
            </a:r>
            <a:endParaRPr lang="en-US" altLang="zh-CN" sz="2000"/>
          </a:p>
        </p:txBody>
      </p:sp>
      <p:sp>
        <p:nvSpPr>
          <p:cNvPr id="14" name="文本框 13"/>
          <p:cNvSpPr txBox="1"/>
          <p:nvPr/>
        </p:nvSpPr>
        <p:spPr>
          <a:xfrm>
            <a:off x="7327265" y="1871345"/>
            <a:ext cx="337566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句子 </a:t>
            </a:r>
            <a:r>
              <a:rPr lang="en-US" altLang="zh-CN" sz="2400"/>
              <a:t>= </a:t>
            </a:r>
            <a:r>
              <a:rPr lang="zh-CN" altLang="en-US" sz="2400"/>
              <a:t>若干词性的组合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词性 </a:t>
            </a:r>
            <a:r>
              <a:rPr lang="en-US" altLang="zh-CN" sz="2400"/>
              <a:t>-&gt; </a:t>
            </a:r>
            <a:r>
              <a:rPr lang="zh-CN" altLang="en-US" sz="2400"/>
              <a:t>需要说出的词</a:t>
            </a:r>
            <a:endParaRPr lang="zh-CN" altLang="en-US" sz="2400"/>
          </a:p>
        </p:txBody>
      </p:sp>
      <p:sp>
        <p:nvSpPr>
          <p:cNvPr id="15" name="下箭头 14"/>
          <p:cNvSpPr/>
          <p:nvPr/>
        </p:nvSpPr>
        <p:spPr>
          <a:xfrm>
            <a:off x="8689975" y="2482850"/>
            <a:ext cx="485775" cy="6946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184785"/>
            <a:ext cx="7402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 Evaluation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" y="1474470"/>
            <a:ext cx="5941060" cy="3162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85" y="1474470"/>
            <a:ext cx="5873750" cy="2213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4440" y="860425"/>
            <a:ext cx="2991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i="1">
                <a:solidFill>
                  <a:srgbClr val="FF0000"/>
                </a:solidFill>
              </a:rPr>
              <a:t>Word Error Rate</a:t>
            </a:r>
            <a:endParaRPr lang="en-US" altLang="zh-CN" sz="2400" b="1" i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22820" y="1014095"/>
            <a:ext cx="3616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i="1">
                <a:solidFill>
                  <a:srgbClr val="FF0000"/>
                </a:solidFill>
              </a:rPr>
              <a:t>Real Time Factor</a:t>
            </a:r>
            <a:endParaRPr lang="en-US" altLang="zh-CN" sz="24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2920365" y="3571240"/>
            <a:ext cx="63696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 to Computer Audition(CA)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014663" y="2584450"/>
            <a:ext cx="6180137" cy="16494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14663" y="2578100"/>
            <a:ext cx="6180137" cy="846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3629025" y="2540000"/>
            <a:ext cx="49514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1809" y="466850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566898" y="952531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7402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End-to-End Speech Recognition Model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1079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 Speech Recognition Model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1079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Attention-Based Speech Recognition Model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Conbined with NLP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906780" y="1612265"/>
            <a:ext cx="2712720" cy="1685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4400">
              <a:defRPr/>
            </a:pPr>
            <a:endParaRPr lang="en-US" sz="900">
              <a:solidFill>
                <a:prstClr val="white"/>
              </a:solidFill>
              <a:sym typeface="Century Gothic" panose="020B0502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905510" y="3342640"/>
            <a:ext cx="2713990" cy="1685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4400">
              <a:defRPr/>
            </a:pPr>
            <a:endParaRPr lang="en-US" sz="900">
              <a:solidFill>
                <a:prstClr val="white"/>
              </a:solidFill>
              <a:sym typeface="Century Gothic" panose="020B0502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546465" y="1612265"/>
            <a:ext cx="2696210" cy="1685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4400">
              <a:defRPr/>
            </a:pPr>
            <a:r>
              <a:rPr lang="en-US" sz="3200">
                <a:solidFill>
                  <a:prstClr val="white"/>
                </a:solidFill>
                <a:sym typeface="Century Gothic" panose="020B0502020202020204" pitchFamily="34" charset="0"/>
              </a:rPr>
              <a:t>Sentiment Analysis</a:t>
            </a:r>
            <a:endParaRPr lang="en-US" sz="3200">
              <a:solidFill>
                <a:prstClr val="white"/>
              </a:solidFill>
              <a:sym typeface="Century Gothic" panose="020B0502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546465" y="3342640"/>
            <a:ext cx="2696210" cy="1685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4400">
              <a:defRPr/>
            </a:pPr>
            <a:endParaRPr lang="en-US" sz="900">
              <a:solidFill>
                <a:prstClr val="white"/>
              </a:solidFill>
              <a:sym typeface="Century Gothic" panose="020B0502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1563" y="5464448"/>
            <a:ext cx="10047288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1pPr>
            <a:lvl2pPr marL="742950" indent="-285750" defTabSz="5842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2pPr>
            <a:lvl3pPr marL="1143000" indent="-228600" defTabSz="5842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3pPr>
            <a:lvl4pPr marL="1600200" indent="-228600" defTabSz="5842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4pPr>
            <a:lvl5pPr marL="2057400" indent="-228600" defTabSz="5842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There are so many fields that CA can be applied to !</a:t>
            </a:r>
            <a:endParaRPr lang="en-US" altLang="zh-CN" sz="2800" dirty="0"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15365" y="3647440"/>
            <a:ext cx="249364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9pPr>
          </a:lstStyle>
          <a:p>
            <a:pPr defTabSz="91313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Question and Answer</a:t>
            </a:r>
            <a:endParaRPr lang="en-US" altLang="zh-CN" sz="32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0135" y="1612265"/>
            <a:ext cx="2373630" cy="1685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765" y="1612265"/>
            <a:ext cx="2541905" cy="1685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70" y="3342640"/>
            <a:ext cx="2372360" cy="1686560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71880" y="1917065"/>
            <a:ext cx="249364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9pPr>
          </a:lstStyle>
          <a:p>
            <a:pPr defTabSz="91313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Text Classfication</a:t>
            </a:r>
            <a:endParaRPr lang="en-US" altLang="zh-CN" sz="32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130" y="3342640"/>
            <a:ext cx="2552700" cy="1685925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25840" y="3648075"/>
            <a:ext cx="249364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602020204030203"/>
                <a:ea typeface="MS PGothic" panose="020B0600070205080204" pitchFamily="34" charset="-128"/>
              </a:defRPr>
            </a:lvl9pPr>
          </a:lstStyle>
          <a:p>
            <a:pPr defTabSz="91313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Machine</a:t>
            </a:r>
            <a:endParaRPr lang="en-US" altLang="zh-CN" sz="32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  <a:p>
            <a:pPr defTabSz="91313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Translation</a:t>
            </a:r>
            <a:endParaRPr lang="en-US" altLang="zh-CN" sz="32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Audio information Retrieval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webwxgetmsgimg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7995" y="253365"/>
            <a:ext cx="3592195" cy="6389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9100" y="1031875"/>
            <a:ext cx="731964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Disciplines involved</a:t>
            </a:r>
            <a:r>
              <a:rPr lang="zh-CN" altLang="en-US" sz="2400"/>
              <a:t>：speech recognition, information retrieval, audio analysis, signal processing,psychoacoustics, and machine learning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34975" y="2701290"/>
            <a:ext cx="7218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F</a:t>
            </a:r>
            <a:r>
              <a:rPr lang="zh-CN" altLang="en-US" sz="2400" b="1">
                <a:solidFill>
                  <a:srgbClr val="FF0000"/>
                </a:solidFill>
              </a:rPr>
              <a:t>ocus</a:t>
            </a:r>
            <a:r>
              <a:rPr lang="zh-CN" altLang="en-US" sz="2400"/>
              <a:t> </a:t>
            </a:r>
            <a:r>
              <a:rPr lang="en-US" altLang="zh-CN" sz="2400"/>
              <a:t>: </a:t>
            </a:r>
            <a:r>
              <a:rPr lang="zh-CN" altLang="en-US" sz="2400"/>
              <a:t>systems that can automatically extract information from an audio signal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434975" y="3829685"/>
            <a:ext cx="74637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I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deal</a:t>
            </a:r>
            <a:r>
              <a:rPr lang="en-US" altLang="zh-CN" sz="2400">
                <a:sym typeface="+mn-ea"/>
              </a:rPr>
              <a:t>: </a:t>
            </a:r>
            <a:r>
              <a:rPr lang="zh-CN" altLang="en-US" sz="2400" b="1"/>
              <a:t>semantic retrieval</a:t>
            </a:r>
            <a:r>
              <a:rPr lang="en-US" altLang="zh-CN" sz="2400"/>
              <a:t>, as it would hopefully retrieve what an intelligent human would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434975" y="5322570"/>
            <a:ext cx="68002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D</a:t>
            </a:r>
            <a:r>
              <a:rPr lang="zh-CN" altLang="en-US" sz="2400" b="1">
                <a:solidFill>
                  <a:srgbClr val="FF0000"/>
                </a:solidFill>
              </a:rPr>
              <a:t>ivision</a:t>
            </a:r>
            <a:r>
              <a:rPr lang="en-US" altLang="zh-CN" sz="2400" b="1">
                <a:solidFill>
                  <a:srgbClr val="FF0000"/>
                </a:solidFill>
              </a:rPr>
              <a:t>: </a:t>
            </a:r>
            <a:r>
              <a:rPr lang="en-US" altLang="zh-CN" sz="2400">
                <a:solidFill>
                  <a:schemeClr val="tx1"/>
                </a:solidFill>
              </a:rPr>
              <a:t>those that assume some speech content in the audio, and those that don’t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10565" y="18478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Difficulties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425" y="1031240"/>
            <a:ext cx="58870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/>
              <a:t>1. Conventional appraoches are useless</a:t>
            </a:r>
            <a:endParaRPr lang="en-US" altLang="zh-CN" sz="2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" y="1652905"/>
            <a:ext cx="5190490" cy="3552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01205" y="1031240"/>
            <a:ext cx="1830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/>
              <a:t>2.  linearity</a:t>
            </a:r>
            <a:endParaRPr lang="en-US" altLang="zh-CN" sz="20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15" y="1652905"/>
            <a:ext cx="5276215" cy="2162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01205" y="4127500"/>
            <a:ext cx="41586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/>
              <a:t>3. Lack of  similar flexibility</a:t>
            </a:r>
            <a:endParaRPr lang="en-US" altLang="zh-CN" sz="20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90" y="4690745"/>
            <a:ext cx="5209540" cy="1304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97230" y="18478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Targeted Technology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025" y="1003935"/>
            <a:ext cx="58743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/>
              <a:t>1.  Automatic speech recognition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531"/>
          <a:stretch>
            <a:fillRect/>
          </a:stretch>
        </p:blipFill>
        <p:spPr>
          <a:xfrm>
            <a:off x="377190" y="1600200"/>
            <a:ext cx="5824220" cy="1565275"/>
          </a:xfrm>
          <a:prstGeom prst="rect">
            <a:avLst/>
          </a:prstGeom>
        </p:spPr>
      </p:pic>
      <p:sp>
        <p:nvSpPr>
          <p:cNvPr id="4" name="云形 3"/>
          <p:cNvSpPr/>
          <p:nvPr/>
        </p:nvSpPr>
        <p:spPr>
          <a:xfrm>
            <a:off x="2205355" y="4559935"/>
            <a:ext cx="1620520" cy="119888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/>
              <a:t>ASR</a:t>
            </a:r>
            <a:endParaRPr lang="en-US" altLang="zh-CN" sz="24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147" r="5707" b="11681"/>
          <a:stretch>
            <a:fillRect/>
          </a:stretch>
        </p:blipFill>
        <p:spPr>
          <a:xfrm>
            <a:off x="4915535" y="4765040"/>
            <a:ext cx="1002665" cy="7893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235" y="4928870"/>
            <a:ext cx="1049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Audio</a:t>
            </a:r>
            <a:endParaRPr lang="en-US" altLang="zh-CN" sz="2400"/>
          </a:p>
        </p:txBody>
      </p:sp>
      <p:sp>
        <p:nvSpPr>
          <p:cNvPr id="7" name="右箭头 6"/>
          <p:cNvSpPr/>
          <p:nvPr/>
        </p:nvSpPr>
        <p:spPr>
          <a:xfrm>
            <a:off x="1369695" y="5018405"/>
            <a:ext cx="585470" cy="28067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157980" y="5019675"/>
            <a:ext cx="585470" cy="28067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51935" y="4304665"/>
            <a:ext cx="7981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Text</a:t>
            </a:r>
            <a:endParaRPr lang="en-US" altLang="zh-CN" sz="2400"/>
          </a:p>
        </p:txBody>
      </p:sp>
      <p:sp>
        <p:nvSpPr>
          <p:cNvPr id="10" name="文本框 9"/>
          <p:cNvSpPr txBox="1"/>
          <p:nvPr/>
        </p:nvSpPr>
        <p:spPr>
          <a:xfrm>
            <a:off x="6820535" y="1047115"/>
            <a:ext cx="47148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/>
              <a:t>1.1    Drawbacks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6820535" y="1742440"/>
            <a:ext cx="535813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>
                <a:sym typeface="+mn-ea"/>
              </a:rPr>
              <a:t>(1).  if a word is not present in the phonetic dictionary, it will not be recognized</a:t>
            </a:r>
            <a:endParaRPr lang="en-US" altLang="zh-CN" sz="2000">
              <a:sym typeface="+mn-ea"/>
            </a:endParaRPr>
          </a:p>
          <a:p>
            <a:pPr algn="l"/>
            <a:endParaRPr lang="en-US" altLang="zh-CN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(2).  a Large-vocabulary </a:t>
            </a:r>
            <a:r>
              <a:rPr lang="en-US" altLang="zh-CN" sz="2000"/>
              <a:t>language model must be used, and finding sufficient example text may not be possible</a:t>
            </a:r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(3). </a:t>
            </a:r>
            <a:r>
              <a:rPr lang="en-US" altLang="zh-CN" sz="2000">
                <a:sym typeface="+mn-ea"/>
              </a:rPr>
              <a:t>Large-vocabulary </a:t>
            </a:r>
            <a:r>
              <a:rPr lang="en-US" altLang="zh-CN" sz="2000"/>
              <a:t>may be very expensive in terms of computation and storage</a:t>
            </a:r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(4). Not Universal and only useful for </a:t>
            </a:r>
            <a:endParaRPr lang="en-US" altLang="zh-CN" sz="2000"/>
          </a:p>
          <a:p>
            <a:pPr algn="l"/>
            <a:r>
              <a:rPr lang="en-US" altLang="zh-CN" sz="2000"/>
              <a:t>speech at least.</a:t>
            </a:r>
            <a:endParaRPr lang="en-US" altLang="zh-CN" sz="2000"/>
          </a:p>
          <a:p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02615" y="18478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Targeted Technology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100" y="995045"/>
            <a:ext cx="4032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1.2   sub-word-indexing units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2778"/>
          <a:stretch>
            <a:fillRect/>
          </a:stretch>
        </p:blipFill>
        <p:spPr>
          <a:xfrm>
            <a:off x="352425" y="1529715"/>
            <a:ext cx="5796915" cy="2056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9100" y="3747770"/>
            <a:ext cx="5914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1.3   “lattice-based” word spotting(Speed).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" y="4081780"/>
            <a:ext cx="4785360" cy="2731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30390" y="995045"/>
            <a:ext cx="3922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/>
              <a:t>1.4  Music and audio analysis</a:t>
            </a:r>
            <a:endParaRPr lang="en-US" altLang="zh-CN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90" y="1529715"/>
            <a:ext cx="5624830" cy="35191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16140" y="5048885"/>
            <a:ext cx="41751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Lack of Auditory  Scene  Analysis   !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15950" y="18478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Targeted Technology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025" y="1003935"/>
            <a:ext cx="58832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/>
              <a:t>2. Content-based retrieval model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" y="1565275"/>
            <a:ext cx="5977255" cy="2760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15" y="706755"/>
            <a:ext cx="5498465" cy="2859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15" y="4069080"/>
            <a:ext cx="5228590" cy="2599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99885" y="253365"/>
            <a:ext cx="3765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/>
              <a:t> </a:t>
            </a:r>
            <a:r>
              <a:rPr lang="en-US" altLang="zh-CN" b="1"/>
              <a:t>(1)</a:t>
            </a:r>
            <a:r>
              <a:rPr lang="zh-CN" altLang="en-US" b="1"/>
              <a:t>psychoacoustic features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6786245" y="3566160"/>
            <a:ext cx="3911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/>
              <a:t>(2)</a:t>
            </a:r>
            <a:r>
              <a:rPr lang="zh-CN" altLang="en-US" b="1"/>
              <a:t>a spectral representation 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392430" y="4800600"/>
            <a:ext cx="57442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The content-based retrieval applications of the previous section have avoided the problem somewhat by using audio examples as the query, in effect saying “</a:t>
            </a:r>
            <a:r>
              <a:rPr lang="zh-CN" altLang="en-US" b="1">
                <a:solidFill>
                  <a:srgbClr val="FF0000"/>
                </a:solidFill>
              </a:rPr>
              <a:t>look for things that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sound like this</a:t>
            </a:r>
            <a:r>
              <a:rPr lang="zh-CN" altLang="en-US"/>
              <a:t>”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0105" y="257175"/>
            <a:ext cx="59175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ym typeface="+mn-ea"/>
              </a:rPr>
              <a:t>Content-based model :   LDA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3887470"/>
            <a:ext cx="4753610" cy="2960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984250"/>
            <a:ext cx="6793865" cy="2903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04785" y="2918460"/>
            <a:ext cx="33972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/>
              <a:t>Semantic Features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7861300" y="1234440"/>
            <a:ext cx="3255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>
                <a:sym typeface="+mn-ea"/>
              </a:rPr>
              <a:t>Acoustic Features</a:t>
            </a:r>
            <a:endParaRPr lang="en-US" altLang="zh-CN" sz="2400" b="1"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9245600" y="1924050"/>
            <a:ext cx="485775" cy="764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91755" y="3378835"/>
            <a:ext cx="351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 i="1">
                <a:solidFill>
                  <a:srgbClr val="FF0000"/>
                </a:solidFill>
              </a:rPr>
              <a:t>(Improve the Recall-ratio)</a:t>
            </a:r>
            <a:endParaRPr lang="en-US" altLang="zh-CN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09600" y="177800"/>
            <a:ext cx="6974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Computer Audition (CA)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3425" y="1657350"/>
            <a:ext cx="110832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	</a:t>
            </a:r>
            <a:r>
              <a:rPr lang="zh-CN" altLang="en-US" sz="2800"/>
              <a:t>study of algorithms and systems for the automatic analysis and understanding of sound by machine</a:t>
            </a:r>
            <a:r>
              <a:rPr lang="zh-CN" altLang="en-US" sz="2800">
                <a:latin typeface="东文宋体" charset="0"/>
                <a:ea typeface="东文宋体" charset="0"/>
              </a:rPr>
              <a:t>①</a:t>
            </a:r>
            <a:endParaRPr lang="zh-CN" altLang="en-US" sz="2800">
              <a:latin typeface="东文宋体" charset="0"/>
              <a:ea typeface="东文宋体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3425" y="108792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52525" y="108792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3830" y="988060"/>
            <a:ext cx="2152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Definition</a:t>
            </a:r>
            <a:endParaRPr lang="en-US" altLang="zh-CN" sz="3200"/>
          </a:p>
        </p:txBody>
      </p:sp>
      <p:sp>
        <p:nvSpPr>
          <p:cNvPr id="16" name="文本框 15"/>
          <p:cNvSpPr txBox="1"/>
          <p:nvPr/>
        </p:nvSpPr>
        <p:spPr>
          <a:xfrm>
            <a:off x="733425" y="6365240"/>
            <a:ext cx="743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东文宋体" charset="0"/>
                <a:ea typeface="东文宋体" charset="0"/>
              </a:rPr>
              <a:t>① </a:t>
            </a:r>
            <a:r>
              <a:rPr lang="zh-CN" altLang="en-US" i="1" u="sng">
                <a:latin typeface="东文宋体" charset="0"/>
                <a:ea typeface="东文宋体" charset="0"/>
              </a:rPr>
              <a:t>Machine Audition: Principles, Algorithms and Systems</a:t>
            </a:r>
            <a:endParaRPr lang="zh-CN" altLang="en-US" i="1" u="sng">
              <a:latin typeface="东文宋体" charset="0"/>
              <a:ea typeface="东文宋体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3425" y="3806190"/>
            <a:ext cx="67246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	</a:t>
            </a:r>
            <a:r>
              <a:rPr lang="zh-CN" altLang="en-US" sz="2800"/>
              <a:t>Like computer vision versus image processing,</a:t>
            </a:r>
            <a:r>
              <a:rPr lang="en-US" altLang="zh-CN" sz="2800"/>
              <a:t>computer audition</a:t>
            </a:r>
            <a:r>
              <a:rPr lang="zh-CN" altLang="en-US" sz="2800"/>
              <a:t> versus audio engineering deals with understanding of audio rather than processing.</a:t>
            </a:r>
            <a:endParaRPr lang="zh-CN" altLang="en-US" sz="2800"/>
          </a:p>
        </p:txBody>
      </p:sp>
      <p:sp>
        <p:nvSpPr>
          <p:cNvPr id="18" name="矩形 17"/>
          <p:cNvSpPr/>
          <p:nvPr/>
        </p:nvSpPr>
        <p:spPr>
          <a:xfrm>
            <a:off x="733425" y="323676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52525" y="323676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33830" y="3136900"/>
            <a:ext cx="18281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/>
              <a:t>Analogy</a:t>
            </a:r>
            <a:endParaRPr lang="en-US" altLang="zh-CN" sz="32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2795" y="2610485"/>
            <a:ext cx="2056130" cy="16675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795" y="5099685"/>
            <a:ext cx="2086610" cy="137096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693150" y="4417060"/>
            <a:ext cx="1354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versus</a:t>
            </a:r>
            <a:endParaRPr lang="en-US" altLang="zh-CN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0105" y="257175"/>
            <a:ext cx="59175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ym typeface="+mn-ea"/>
              </a:rPr>
              <a:t>Content-based model :   LDA</a:t>
            </a:r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2915" y="953135"/>
            <a:ext cx="6599555" cy="4733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1343660"/>
            <a:ext cx="5228590" cy="39522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9100" y="5786120"/>
            <a:ext cx="110547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the proposed acoustic topic model outperforms the conventional </a:t>
            </a:r>
            <a:r>
              <a:rPr lang="zh-CN" altLang="en-US" sz="2000" b="1"/>
              <a:t>SVD-based latent analysis</a:t>
            </a:r>
            <a:r>
              <a:rPr lang="en-US" altLang="zh-CN" sz="2000" b="1"/>
              <a:t>(</a:t>
            </a:r>
            <a:r>
              <a:rPr lang="en-US" altLang="zh-CN" sz="2000" b="1" i="1">
                <a:solidFill>
                  <a:srgbClr val="FF0000"/>
                </a:solidFill>
              </a:rPr>
              <a:t>LPI</a:t>
            </a:r>
            <a:r>
              <a:rPr lang="en-US" altLang="zh-CN" sz="2000" b="1"/>
              <a:t>)</a:t>
            </a:r>
            <a:r>
              <a:rPr lang="en-US" altLang="zh-CN" sz="2000"/>
              <a:t> </a:t>
            </a:r>
            <a:r>
              <a:rPr lang="zh-CN" altLang="en-US" sz="2000"/>
              <a:t>method in both onomatopoeia labels and semantic labels. 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6954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Contrast to Information Retrieval 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2185" y="1141095"/>
            <a:ext cx="3871595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/>
              <a:t>Information Retrieval</a:t>
            </a:r>
            <a:endParaRPr lang="en-US" altLang="zh-CN" sz="2400" b="1"/>
          </a:p>
          <a:p>
            <a:pPr algn="l"/>
            <a:endParaRPr lang="en-US" altLang="zh-CN" sz="2400" b="1"/>
          </a:p>
          <a:p>
            <a:pPr algn="l"/>
            <a:r>
              <a:rPr lang="en-US" altLang="zh-CN" sz="2400"/>
              <a:t>      Crawling data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      Index creation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endParaRPr lang="en-US" altLang="zh-CN" sz="2400"/>
          </a:p>
          <a:p>
            <a:pPr algn="l"/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   Intention analysis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   Distributed search</a:t>
            </a:r>
            <a:endParaRPr lang="en-US" altLang="zh-CN" sz="2400"/>
          </a:p>
        </p:txBody>
      </p:sp>
      <p:sp>
        <p:nvSpPr>
          <p:cNvPr id="3" name="笑脸 2"/>
          <p:cNvSpPr/>
          <p:nvPr/>
        </p:nvSpPr>
        <p:spPr>
          <a:xfrm>
            <a:off x="352425" y="1094105"/>
            <a:ext cx="554355" cy="55435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心形 4"/>
          <p:cNvSpPr/>
          <p:nvPr/>
        </p:nvSpPr>
        <p:spPr>
          <a:xfrm>
            <a:off x="5715000" y="1094105"/>
            <a:ext cx="596900" cy="554355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8900" y="3402965"/>
            <a:ext cx="26822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ym typeface="+mn-ea"/>
              </a:rPr>
              <a:t>Relevance measure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33165" y="3402965"/>
            <a:ext cx="18307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ym typeface="+mn-ea"/>
              </a:rPr>
              <a:t>Link Analysis</a:t>
            </a:r>
            <a:endParaRPr lang="zh-CN" altLang="en-US" sz="200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732405" y="2309495"/>
            <a:ext cx="0" cy="332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881505" y="3002280"/>
            <a:ext cx="764540" cy="346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035935" y="2973705"/>
            <a:ext cx="851535" cy="40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592580" y="3911600"/>
            <a:ext cx="836930" cy="461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266440" y="3940810"/>
            <a:ext cx="1140460" cy="418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790190" y="4936490"/>
            <a:ext cx="0" cy="245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83680" y="1094105"/>
            <a:ext cx="5249545" cy="4892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>
                <a:sym typeface="+mn-ea"/>
              </a:rPr>
              <a:t>Audio Information Retrieval</a:t>
            </a:r>
            <a:endParaRPr lang="en-US" altLang="zh-CN" sz="2400" b="1"/>
          </a:p>
          <a:p>
            <a:pPr algn="l"/>
            <a:endParaRPr lang="en-US" altLang="zh-CN" sz="2400" b="1"/>
          </a:p>
          <a:p>
            <a:pPr algn="l"/>
            <a:r>
              <a:rPr lang="en-US" altLang="zh-CN" sz="2400"/>
              <a:t>           Crawling data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Sub-word-index        Index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	  		Representation</a:t>
            </a:r>
            <a:endParaRPr lang="en-US" altLang="zh-CN" sz="2400"/>
          </a:p>
          <a:p>
            <a:pPr algn="l"/>
            <a:r>
              <a:rPr lang="en-US" altLang="zh-CN" sz="2400"/>
              <a:t>      ASR                  </a:t>
            </a:r>
            <a:endParaRPr lang="en-US" altLang="zh-CN" sz="2400"/>
          </a:p>
          <a:p>
            <a:pPr algn="l"/>
            <a:r>
              <a:rPr lang="en-US" altLang="zh-CN" sz="2400"/>
              <a:t>		      </a:t>
            </a:r>
            <a:endParaRPr lang="en-US" altLang="zh-CN" sz="2400"/>
          </a:p>
          <a:p>
            <a:pPr algn="l"/>
            <a:r>
              <a:rPr lang="en-US" altLang="zh-CN" sz="2400"/>
              <a:t>	              Similarity Analysis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endParaRPr lang="en-US" altLang="zh-CN" sz="2400"/>
          </a:p>
        </p:txBody>
      </p:sp>
      <p:sp>
        <p:nvSpPr>
          <p:cNvPr id="18" name="文本框 17"/>
          <p:cNvSpPr txBox="1"/>
          <p:nvPr/>
        </p:nvSpPr>
        <p:spPr>
          <a:xfrm>
            <a:off x="5450205" y="5203825"/>
            <a:ext cx="30480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Text search Engine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8818245" y="5664200"/>
            <a:ext cx="3298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Audio search Engine</a:t>
            </a:r>
            <a:endParaRPr lang="en-US" altLang="zh-CN" sz="240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7935595" y="2375535"/>
            <a:ext cx="543560" cy="4616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9307195" y="2362200"/>
            <a:ext cx="733425" cy="448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7609840" y="3448685"/>
            <a:ext cx="189865" cy="502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6863080" y="4535170"/>
            <a:ext cx="529590" cy="610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10339705" y="3326130"/>
            <a:ext cx="0" cy="3530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10312400" y="4073525"/>
            <a:ext cx="27305" cy="664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10298430" y="5241290"/>
            <a:ext cx="27305" cy="380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764530" y="6327140"/>
            <a:ext cx="3053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1" action="ppaction://hlinksldjump"/>
              </a:rPr>
              <a:t>Review on the difficulties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Auditory  Scene  Analysis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520700" y="25336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 RNN model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21665" y="184785"/>
            <a:ext cx="561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Audio-visual model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3124200" y="3584575"/>
            <a:ext cx="5962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HuaWei-Cup Compititions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014663" y="2584450"/>
            <a:ext cx="6180137" cy="16494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14663" y="2578100"/>
            <a:ext cx="6180137" cy="846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3629025" y="2540000"/>
            <a:ext cx="495141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10800000">
            <a:off x="-1809" y="67418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8785" y="1184275"/>
            <a:ext cx="22161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/>
              <a:t>Reference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68707" y="2331340"/>
            <a:ext cx="505458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4735" y="3670300"/>
            <a:ext cx="20948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 smtClean="0"/>
              <a:t>2019.3.23</a:t>
            </a:r>
            <a:endParaRPr lang="en-US" altLang="zh-CN" sz="2400" dirty="0">
              <a:latin typeface="Arial" panose="0208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87994" y="3670575"/>
            <a:ext cx="4994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587994" y="4055332"/>
            <a:ext cx="50160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10800000">
            <a:off x="-1809" y="67418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09600" y="177800"/>
            <a:ext cx="6974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is Computer Audition (CA)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3425" y="1657350"/>
            <a:ext cx="11083290" cy="5046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     automatic audio indexing for internet searching </a:t>
            </a:r>
            <a:endParaRPr lang="en-US" altLang="zh-CN" sz="2800"/>
          </a:p>
          <a:p>
            <a:pPr fontAlgn="auto">
              <a:lnSpc>
                <a:spcPct val="150000"/>
              </a:lnSpc>
            </a:pPr>
            <a:r>
              <a:rPr lang="en-US" altLang="zh-CN" sz="2800"/>
              <a:t>     robust speech recognition in </a:t>
            </a:r>
            <a:endParaRPr lang="en-US" altLang="zh-CN" sz="2800"/>
          </a:p>
          <a:p>
            <a:pPr fontAlgn="auto">
              <a:lnSpc>
                <a:spcPct val="150000"/>
              </a:lnSpc>
            </a:pPr>
            <a:r>
              <a:rPr lang="en-US" altLang="zh-CN" sz="2800"/>
              <a:t>un-controlled </a:t>
            </a:r>
            <a:r>
              <a:rPr lang="zh-CN" altLang="en-US" sz="2800">
                <a:latin typeface="东文宋体" charset="0"/>
                <a:ea typeface="东文宋体" charset="0"/>
              </a:rPr>
              <a:t>natural environment</a:t>
            </a:r>
            <a:endParaRPr lang="zh-CN" altLang="en-US" sz="2800">
              <a:latin typeface="东文宋体" charset="0"/>
              <a:ea typeface="东文宋体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>
                <a:latin typeface="东文宋体" charset="0"/>
                <a:ea typeface="东文宋体" charset="0"/>
              </a:rPr>
              <a:t>      speech enhancement for hearing aids</a:t>
            </a:r>
            <a:endParaRPr lang="zh-CN" altLang="en-US" sz="2800">
              <a:latin typeface="东文宋体" charset="0"/>
              <a:ea typeface="东文宋体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>
                <a:latin typeface="东文宋体" charset="0"/>
                <a:ea typeface="东文宋体" charset="0"/>
              </a:rPr>
              <a:t>      Audio Scene Analysis, Recognition and</a:t>
            </a:r>
            <a:endParaRPr lang="zh-CN" altLang="en-US" sz="2800">
              <a:latin typeface="东文宋体" charset="0"/>
              <a:ea typeface="东文宋体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>
                <a:latin typeface="东文宋体" charset="0"/>
                <a:ea typeface="东文宋体" charset="0"/>
              </a:rPr>
              <a:t> Modeling</a:t>
            </a:r>
            <a:endParaRPr lang="zh-CN" altLang="en-US" sz="2800">
              <a:latin typeface="东文宋体" charset="0"/>
              <a:ea typeface="东文宋体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>
                <a:latin typeface="东文宋体" charset="0"/>
                <a:ea typeface="东文宋体" charset="0"/>
              </a:rPr>
              <a:t>      Robot audition</a:t>
            </a:r>
            <a:endParaRPr lang="zh-CN" altLang="en-US" sz="2800">
              <a:latin typeface="东文宋体" charset="0"/>
              <a:ea typeface="东文宋体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>
                <a:latin typeface="东文宋体" charset="0"/>
                <a:ea typeface="东文宋体" charset="0"/>
              </a:rPr>
              <a:t>...</a:t>
            </a:r>
            <a:endParaRPr lang="en-US" altLang="zh-CN" sz="2800">
              <a:latin typeface="东文宋体" charset="0"/>
              <a:ea typeface="东文宋体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3425" y="108792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52525" y="108792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3830" y="988060"/>
            <a:ext cx="5135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What can CA deal with ?</a:t>
            </a:r>
            <a:endParaRPr lang="en-US" altLang="zh-CN" sz="3200"/>
          </a:p>
        </p:txBody>
      </p:sp>
      <p:sp>
        <p:nvSpPr>
          <p:cNvPr id="2" name="矩形 1"/>
          <p:cNvSpPr/>
          <p:nvPr/>
        </p:nvSpPr>
        <p:spPr>
          <a:xfrm>
            <a:off x="835025" y="1879600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5025" y="2450465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5025" y="3715385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5025" y="4347210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5025" y="5657850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4440" y="2450465"/>
            <a:ext cx="4514215" cy="406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09600" y="177800"/>
            <a:ext cx="6974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is Computer Audition (CA)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2525" y="1867535"/>
            <a:ext cx="110832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东文宋体" charset="0"/>
                <a:ea typeface="东文宋体" charset="0"/>
              </a:rPr>
              <a:t>Source separation</a:t>
            </a:r>
            <a:endParaRPr lang="zh-CN" altLang="en-US" sz="2800">
              <a:latin typeface="东文宋体" charset="0"/>
              <a:ea typeface="东文宋体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3425" y="108792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52525" y="108792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3830" y="988060"/>
            <a:ext cx="65189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Problems in Computer Audition</a:t>
            </a:r>
            <a:endParaRPr lang="en-US" altLang="zh-CN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1010" y="2032635"/>
            <a:ext cx="5221605" cy="42570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9600" y="2058670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2748280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3337560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9600" y="3993515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9600" y="4655185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9600" y="5244465"/>
            <a:ext cx="419100" cy="13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52525" y="2557145"/>
            <a:ext cx="110832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东文宋体" charset="0"/>
                <a:ea typeface="东文宋体" charset="0"/>
              </a:rPr>
              <a:t>Representation</a:t>
            </a:r>
            <a:endParaRPr lang="zh-CN" altLang="en-US" sz="2800">
              <a:latin typeface="东文宋体" charset="0"/>
              <a:ea typeface="东文宋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2525" y="3146425"/>
            <a:ext cx="110832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东文宋体" charset="0"/>
                <a:ea typeface="东文宋体" charset="0"/>
              </a:rPr>
              <a:t>Feature extraction</a:t>
            </a:r>
            <a:endParaRPr lang="zh-CN" altLang="en-US" sz="2800">
              <a:latin typeface="东文宋体" charset="0"/>
              <a:ea typeface="东文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52525" y="3802380"/>
            <a:ext cx="110832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latin typeface="东文宋体" charset="0"/>
                <a:ea typeface="东文宋体" charset="0"/>
              </a:rPr>
              <a:t>Computational models</a:t>
            </a:r>
            <a:endParaRPr lang="en-US" altLang="zh-CN" sz="2800">
              <a:latin typeface="东文宋体" charset="0"/>
              <a:ea typeface="东文宋体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85850" y="4531360"/>
            <a:ext cx="110832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latin typeface="东文宋体" charset="0"/>
                <a:ea typeface="东文宋体" charset="0"/>
              </a:rPr>
              <a:t> </a:t>
            </a:r>
            <a:r>
              <a:rPr lang="zh-CN" altLang="en-US" sz="2800">
                <a:latin typeface="东文宋体" charset="0"/>
                <a:ea typeface="东文宋体" charset="0"/>
              </a:rPr>
              <a:t>perception and cognition models</a:t>
            </a:r>
            <a:endParaRPr lang="zh-CN" altLang="en-US" sz="2800">
              <a:latin typeface="东文宋体" charset="0"/>
              <a:ea typeface="东文宋体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52525" y="5053330"/>
            <a:ext cx="110832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latin typeface="东文宋体" charset="0"/>
                <a:ea typeface="东文宋体" charset="0"/>
              </a:rPr>
              <a:t>...</a:t>
            </a:r>
            <a:endParaRPr lang="en-US" altLang="zh-CN" sz="2800">
              <a:latin typeface="东文宋体" charset="0"/>
              <a:ea typeface="东文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53534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9100" y="253533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09600" y="177800"/>
            <a:ext cx="6974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Only Computer Audition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372360" y="1567815"/>
            <a:ext cx="6743700" cy="4305300"/>
          </a:xfrm>
          <a:custGeom>
            <a:avLst/>
            <a:gdLst>
              <a:gd name="connsiteX0" fmla="*/ 0 w 6743700"/>
              <a:gd name="connsiteY0" fmla="*/ 2152650 h 4305300"/>
              <a:gd name="connsiteX1" fmla="*/ 3371850 w 6743700"/>
              <a:gd name="connsiteY1" fmla="*/ 0 h 4305300"/>
              <a:gd name="connsiteX2" fmla="*/ 6743700 w 6743700"/>
              <a:gd name="connsiteY2" fmla="*/ 2152650 h 4305300"/>
              <a:gd name="connsiteX3" fmla="*/ 3371850 w 6743700"/>
              <a:gd name="connsiteY3" fmla="*/ 4305300 h 4305300"/>
              <a:gd name="connsiteX4" fmla="*/ 0 w 6743700"/>
              <a:gd name="connsiteY4" fmla="*/ 2152650 h 430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43700" h="4305300">
                <a:moveTo>
                  <a:pt x="0" y="2152650"/>
                </a:moveTo>
                <a:cubicBezTo>
                  <a:pt x="0" y="963777"/>
                  <a:pt x="1509623" y="0"/>
                  <a:pt x="3371850" y="0"/>
                </a:cubicBezTo>
                <a:cubicBezTo>
                  <a:pt x="5234063" y="0"/>
                  <a:pt x="6743700" y="963777"/>
                  <a:pt x="6743700" y="2152650"/>
                </a:cubicBezTo>
                <a:cubicBezTo>
                  <a:pt x="6743700" y="3341522"/>
                  <a:pt x="5234063" y="4305300"/>
                  <a:pt x="3371850" y="4305300"/>
                </a:cubicBezTo>
                <a:cubicBezTo>
                  <a:pt x="1509623" y="4305300"/>
                  <a:pt x="0" y="3341522"/>
                  <a:pt x="0" y="2152650"/>
                </a:cubicBezTo>
              </a:path>
            </a:pathLst>
          </a:custGeom>
          <a:solidFill>
            <a:srgbClr val="EEECE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66009" y="1561464"/>
            <a:ext cx="6757243" cy="4318540"/>
          </a:xfrm>
          <a:custGeom>
            <a:avLst/>
            <a:gdLst>
              <a:gd name="connsiteX0" fmla="*/ 6350 w 6757243"/>
              <a:gd name="connsiteY0" fmla="*/ 2159270 h 4318540"/>
              <a:gd name="connsiteX1" fmla="*/ 3378621 w 6757243"/>
              <a:gd name="connsiteY1" fmla="*/ 6350 h 4318540"/>
              <a:gd name="connsiteX2" fmla="*/ 6750892 w 6757243"/>
              <a:gd name="connsiteY2" fmla="*/ 2159270 h 4318540"/>
              <a:gd name="connsiteX3" fmla="*/ 3378621 w 6757243"/>
              <a:gd name="connsiteY3" fmla="*/ 4312189 h 4318540"/>
              <a:gd name="connsiteX4" fmla="*/ 6350 w 6757243"/>
              <a:gd name="connsiteY4" fmla="*/ 2159270 h 4318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57243" h="4318540">
                <a:moveTo>
                  <a:pt x="6350" y="2159270"/>
                </a:moveTo>
                <a:cubicBezTo>
                  <a:pt x="6350" y="970245"/>
                  <a:pt x="1516168" y="6350"/>
                  <a:pt x="3378621" y="6350"/>
                </a:cubicBezTo>
                <a:cubicBezTo>
                  <a:pt x="5241074" y="6350"/>
                  <a:pt x="6750892" y="970245"/>
                  <a:pt x="6750892" y="2159270"/>
                </a:cubicBezTo>
                <a:cubicBezTo>
                  <a:pt x="6750892" y="3348293"/>
                  <a:pt x="5241074" y="4312189"/>
                  <a:pt x="3378621" y="4312189"/>
                </a:cubicBezTo>
                <a:cubicBezTo>
                  <a:pt x="1516168" y="4312189"/>
                  <a:pt x="6350" y="3348293"/>
                  <a:pt x="6350" y="215927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804410" y="3453765"/>
            <a:ext cx="1968500" cy="787400"/>
          </a:xfrm>
          <a:custGeom>
            <a:avLst/>
            <a:gdLst>
              <a:gd name="connsiteX0" fmla="*/ 0 w 1968500"/>
              <a:gd name="connsiteY0" fmla="*/ 393700 h 787400"/>
              <a:gd name="connsiteX1" fmla="*/ 984250 w 1968500"/>
              <a:gd name="connsiteY1" fmla="*/ 0 h 787400"/>
              <a:gd name="connsiteX2" fmla="*/ 1968500 w 1968500"/>
              <a:gd name="connsiteY2" fmla="*/ 393700 h 787400"/>
              <a:gd name="connsiteX3" fmla="*/ 984250 w 1968500"/>
              <a:gd name="connsiteY3" fmla="*/ 787400 h 787400"/>
              <a:gd name="connsiteX4" fmla="*/ 0 w 1968500"/>
              <a:gd name="connsiteY4" fmla="*/ 3937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8500" h="787400">
                <a:moveTo>
                  <a:pt x="0" y="393700"/>
                </a:moveTo>
                <a:cubicBezTo>
                  <a:pt x="0" y="176263"/>
                  <a:pt x="440664" y="0"/>
                  <a:pt x="984250" y="0"/>
                </a:cubicBezTo>
                <a:cubicBezTo>
                  <a:pt x="1527835" y="0"/>
                  <a:pt x="1968500" y="176263"/>
                  <a:pt x="1968500" y="393700"/>
                </a:cubicBezTo>
                <a:cubicBezTo>
                  <a:pt x="1968500" y="611136"/>
                  <a:pt x="1527835" y="787400"/>
                  <a:pt x="984250" y="787400"/>
                </a:cubicBezTo>
                <a:cubicBezTo>
                  <a:pt x="440664" y="787400"/>
                  <a:pt x="0" y="611136"/>
                  <a:pt x="0" y="39370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786931" y="3436286"/>
            <a:ext cx="2003702" cy="822456"/>
          </a:xfrm>
          <a:custGeom>
            <a:avLst/>
            <a:gdLst>
              <a:gd name="connsiteX0" fmla="*/ 17478 w 2003702"/>
              <a:gd name="connsiteY0" fmla="*/ 411227 h 822456"/>
              <a:gd name="connsiteX1" fmla="*/ 1001850 w 2003702"/>
              <a:gd name="connsiteY1" fmla="*/ 17478 h 822456"/>
              <a:gd name="connsiteX2" fmla="*/ 1986223 w 2003702"/>
              <a:gd name="connsiteY2" fmla="*/ 411227 h 822456"/>
              <a:gd name="connsiteX3" fmla="*/ 1001850 w 2003702"/>
              <a:gd name="connsiteY3" fmla="*/ 804977 h 822456"/>
              <a:gd name="connsiteX4" fmla="*/ 17478 w 2003702"/>
              <a:gd name="connsiteY4" fmla="*/ 411227 h 8224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03702" h="822456">
                <a:moveTo>
                  <a:pt x="17478" y="411227"/>
                </a:moveTo>
                <a:cubicBezTo>
                  <a:pt x="17478" y="193766"/>
                  <a:pt x="458196" y="17478"/>
                  <a:pt x="1001850" y="17478"/>
                </a:cubicBezTo>
                <a:cubicBezTo>
                  <a:pt x="1545505" y="17478"/>
                  <a:pt x="1986223" y="193766"/>
                  <a:pt x="1986223" y="411227"/>
                </a:cubicBezTo>
                <a:cubicBezTo>
                  <a:pt x="1986223" y="628689"/>
                  <a:pt x="1545505" y="804977"/>
                  <a:pt x="1001850" y="804977"/>
                </a:cubicBezTo>
                <a:cubicBezTo>
                  <a:pt x="458196" y="804977"/>
                  <a:pt x="17478" y="628689"/>
                  <a:pt x="17478" y="411227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15460" y="1656715"/>
            <a:ext cx="1981200" cy="787400"/>
          </a:xfrm>
          <a:custGeom>
            <a:avLst/>
            <a:gdLst>
              <a:gd name="connsiteX0" fmla="*/ 0 w 1981200"/>
              <a:gd name="connsiteY0" fmla="*/ 393700 h 787400"/>
              <a:gd name="connsiteX1" fmla="*/ 990600 w 1981200"/>
              <a:gd name="connsiteY1" fmla="*/ 0 h 787400"/>
              <a:gd name="connsiteX2" fmla="*/ 1981200 w 1981200"/>
              <a:gd name="connsiteY2" fmla="*/ 393700 h 787400"/>
              <a:gd name="connsiteX3" fmla="*/ 990600 w 1981200"/>
              <a:gd name="connsiteY3" fmla="*/ 787400 h 787400"/>
              <a:gd name="connsiteX4" fmla="*/ 0 w 1981200"/>
              <a:gd name="connsiteY4" fmla="*/ 3937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787400">
                <a:moveTo>
                  <a:pt x="0" y="393700"/>
                </a:moveTo>
                <a:cubicBezTo>
                  <a:pt x="0" y="176263"/>
                  <a:pt x="443509" y="0"/>
                  <a:pt x="990600" y="0"/>
                </a:cubicBezTo>
                <a:cubicBezTo>
                  <a:pt x="1537690" y="0"/>
                  <a:pt x="1981200" y="176263"/>
                  <a:pt x="1981200" y="393700"/>
                </a:cubicBezTo>
                <a:cubicBezTo>
                  <a:pt x="1981200" y="611136"/>
                  <a:pt x="1537690" y="787400"/>
                  <a:pt x="990600" y="787400"/>
                </a:cubicBezTo>
                <a:cubicBezTo>
                  <a:pt x="443509" y="787400"/>
                  <a:pt x="0" y="611136"/>
                  <a:pt x="0" y="39370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309109" y="1650364"/>
            <a:ext cx="1994149" cy="800199"/>
          </a:xfrm>
          <a:custGeom>
            <a:avLst/>
            <a:gdLst>
              <a:gd name="connsiteX0" fmla="*/ 6350 w 1994149"/>
              <a:gd name="connsiteY0" fmla="*/ 400099 h 800199"/>
              <a:gd name="connsiteX1" fmla="*/ 997074 w 1994149"/>
              <a:gd name="connsiteY1" fmla="*/ 6350 h 800199"/>
              <a:gd name="connsiteX2" fmla="*/ 1987798 w 1994149"/>
              <a:gd name="connsiteY2" fmla="*/ 400099 h 800199"/>
              <a:gd name="connsiteX3" fmla="*/ 997074 w 1994149"/>
              <a:gd name="connsiteY3" fmla="*/ 793848 h 800199"/>
              <a:gd name="connsiteX4" fmla="*/ 6350 w 1994149"/>
              <a:gd name="connsiteY4" fmla="*/ 400099 h 800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4149" h="800199">
                <a:moveTo>
                  <a:pt x="6350" y="400099"/>
                </a:moveTo>
                <a:cubicBezTo>
                  <a:pt x="6350" y="182637"/>
                  <a:pt x="449912" y="6350"/>
                  <a:pt x="997074" y="6350"/>
                </a:cubicBezTo>
                <a:cubicBezTo>
                  <a:pt x="1544235" y="6350"/>
                  <a:pt x="1987798" y="182637"/>
                  <a:pt x="1987798" y="400099"/>
                </a:cubicBezTo>
                <a:cubicBezTo>
                  <a:pt x="1987798" y="617561"/>
                  <a:pt x="1544235" y="793848"/>
                  <a:pt x="997074" y="793848"/>
                </a:cubicBezTo>
                <a:cubicBezTo>
                  <a:pt x="449912" y="793848"/>
                  <a:pt x="6350" y="617561"/>
                  <a:pt x="6350" y="40009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937760" y="4819015"/>
            <a:ext cx="1981200" cy="800100"/>
          </a:xfrm>
          <a:custGeom>
            <a:avLst/>
            <a:gdLst>
              <a:gd name="connsiteX0" fmla="*/ 0 w 1981200"/>
              <a:gd name="connsiteY0" fmla="*/ 400050 h 800100"/>
              <a:gd name="connsiteX1" fmla="*/ 990600 w 1981200"/>
              <a:gd name="connsiteY1" fmla="*/ 0 h 800100"/>
              <a:gd name="connsiteX2" fmla="*/ 1981200 w 1981200"/>
              <a:gd name="connsiteY2" fmla="*/ 400050 h 800100"/>
              <a:gd name="connsiteX3" fmla="*/ 990600 w 1981200"/>
              <a:gd name="connsiteY3" fmla="*/ 800100 h 800100"/>
              <a:gd name="connsiteX4" fmla="*/ 0 w 1981200"/>
              <a:gd name="connsiteY4" fmla="*/ 400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800100">
                <a:moveTo>
                  <a:pt x="0" y="400050"/>
                </a:moveTo>
                <a:cubicBezTo>
                  <a:pt x="0" y="179108"/>
                  <a:pt x="443509" y="0"/>
                  <a:pt x="990600" y="0"/>
                </a:cubicBezTo>
                <a:cubicBezTo>
                  <a:pt x="1537690" y="0"/>
                  <a:pt x="1981200" y="179108"/>
                  <a:pt x="1981200" y="400050"/>
                </a:cubicBezTo>
                <a:cubicBezTo>
                  <a:pt x="1981200" y="620991"/>
                  <a:pt x="1537690" y="800100"/>
                  <a:pt x="990600" y="800100"/>
                </a:cubicBezTo>
                <a:cubicBezTo>
                  <a:pt x="443509" y="800100"/>
                  <a:pt x="0" y="620991"/>
                  <a:pt x="0" y="40005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931409" y="4812664"/>
            <a:ext cx="1994149" cy="812901"/>
          </a:xfrm>
          <a:custGeom>
            <a:avLst/>
            <a:gdLst>
              <a:gd name="connsiteX0" fmla="*/ 6350 w 1994149"/>
              <a:gd name="connsiteY0" fmla="*/ 406451 h 812901"/>
              <a:gd name="connsiteX1" fmla="*/ 997074 w 1994149"/>
              <a:gd name="connsiteY1" fmla="*/ 6350 h 812901"/>
              <a:gd name="connsiteX2" fmla="*/ 1987798 w 1994149"/>
              <a:gd name="connsiteY2" fmla="*/ 406451 h 812901"/>
              <a:gd name="connsiteX3" fmla="*/ 997074 w 1994149"/>
              <a:gd name="connsiteY3" fmla="*/ 806551 h 812901"/>
              <a:gd name="connsiteX4" fmla="*/ 6350 w 1994149"/>
              <a:gd name="connsiteY4" fmla="*/ 406451 h 812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4149" h="812901">
                <a:moveTo>
                  <a:pt x="6350" y="406451"/>
                </a:moveTo>
                <a:cubicBezTo>
                  <a:pt x="6350" y="185482"/>
                  <a:pt x="449912" y="6350"/>
                  <a:pt x="997074" y="6350"/>
                </a:cubicBezTo>
                <a:cubicBezTo>
                  <a:pt x="1544235" y="6350"/>
                  <a:pt x="1987798" y="185482"/>
                  <a:pt x="1987798" y="406451"/>
                </a:cubicBezTo>
                <a:cubicBezTo>
                  <a:pt x="1987798" y="627420"/>
                  <a:pt x="1544235" y="806551"/>
                  <a:pt x="997074" y="806551"/>
                </a:cubicBezTo>
                <a:cubicBezTo>
                  <a:pt x="449912" y="806551"/>
                  <a:pt x="6350" y="627420"/>
                  <a:pt x="6350" y="4064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9360" y="3434715"/>
            <a:ext cx="1981200" cy="800100"/>
          </a:xfrm>
          <a:custGeom>
            <a:avLst/>
            <a:gdLst>
              <a:gd name="connsiteX0" fmla="*/ 0 w 1981200"/>
              <a:gd name="connsiteY0" fmla="*/ 400050 h 800100"/>
              <a:gd name="connsiteX1" fmla="*/ 990600 w 1981200"/>
              <a:gd name="connsiteY1" fmla="*/ 0 h 800100"/>
              <a:gd name="connsiteX2" fmla="*/ 1981200 w 1981200"/>
              <a:gd name="connsiteY2" fmla="*/ 400050 h 800100"/>
              <a:gd name="connsiteX3" fmla="*/ 990600 w 1981200"/>
              <a:gd name="connsiteY3" fmla="*/ 800100 h 800100"/>
              <a:gd name="connsiteX4" fmla="*/ 0 w 1981200"/>
              <a:gd name="connsiteY4" fmla="*/ 400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800100">
                <a:moveTo>
                  <a:pt x="0" y="400050"/>
                </a:moveTo>
                <a:cubicBezTo>
                  <a:pt x="0" y="179108"/>
                  <a:pt x="443509" y="0"/>
                  <a:pt x="990600" y="0"/>
                </a:cubicBezTo>
                <a:cubicBezTo>
                  <a:pt x="1537690" y="0"/>
                  <a:pt x="1981200" y="179108"/>
                  <a:pt x="1981200" y="400050"/>
                </a:cubicBezTo>
                <a:cubicBezTo>
                  <a:pt x="1981200" y="620991"/>
                  <a:pt x="1537690" y="800100"/>
                  <a:pt x="990600" y="800100"/>
                </a:cubicBezTo>
                <a:cubicBezTo>
                  <a:pt x="443509" y="800100"/>
                  <a:pt x="0" y="620991"/>
                  <a:pt x="0" y="40005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493009" y="3428364"/>
            <a:ext cx="1994149" cy="812900"/>
          </a:xfrm>
          <a:custGeom>
            <a:avLst/>
            <a:gdLst>
              <a:gd name="connsiteX0" fmla="*/ 6350 w 1994149"/>
              <a:gd name="connsiteY0" fmla="*/ 406450 h 812900"/>
              <a:gd name="connsiteX1" fmla="*/ 997074 w 1994149"/>
              <a:gd name="connsiteY1" fmla="*/ 6350 h 812900"/>
              <a:gd name="connsiteX2" fmla="*/ 1987798 w 1994149"/>
              <a:gd name="connsiteY2" fmla="*/ 406450 h 812900"/>
              <a:gd name="connsiteX3" fmla="*/ 997074 w 1994149"/>
              <a:gd name="connsiteY3" fmla="*/ 806549 h 812900"/>
              <a:gd name="connsiteX4" fmla="*/ 6350 w 1994149"/>
              <a:gd name="connsiteY4" fmla="*/ 406450 h 81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4149" h="812900">
                <a:moveTo>
                  <a:pt x="6350" y="406450"/>
                </a:moveTo>
                <a:cubicBezTo>
                  <a:pt x="6350" y="185481"/>
                  <a:pt x="449912" y="6350"/>
                  <a:pt x="997074" y="6350"/>
                </a:cubicBezTo>
                <a:cubicBezTo>
                  <a:pt x="1544235" y="6350"/>
                  <a:pt x="1987798" y="185481"/>
                  <a:pt x="1987798" y="406450"/>
                </a:cubicBezTo>
                <a:cubicBezTo>
                  <a:pt x="1987798" y="627419"/>
                  <a:pt x="1544235" y="806549"/>
                  <a:pt x="997074" y="806549"/>
                </a:cubicBezTo>
                <a:cubicBezTo>
                  <a:pt x="449912" y="806549"/>
                  <a:pt x="6350" y="627419"/>
                  <a:pt x="6350" y="406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893560" y="4006215"/>
            <a:ext cx="1981200" cy="800100"/>
          </a:xfrm>
          <a:custGeom>
            <a:avLst/>
            <a:gdLst>
              <a:gd name="connsiteX0" fmla="*/ 0 w 1981200"/>
              <a:gd name="connsiteY0" fmla="*/ 400050 h 800100"/>
              <a:gd name="connsiteX1" fmla="*/ 990600 w 1981200"/>
              <a:gd name="connsiteY1" fmla="*/ 0 h 800100"/>
              <a:gd name="connsiteX2" fmla="*/ 1981200 w 1981200"/>
              <a:gd name="connsiteY2" fmla="*/ 400050 h 800100"/>
              <a:gd name="connsiteX3" fmla="*/ 990600 w 1981200"/>
              <a:gd name="connsiteY3" fmla="*/ 800100 h 800100"/>
              <a:gd name="connsiteX4" fmla="*/ 0 w 1981200"/>
              <a:gd name="connsiteY4" fmla="*/ 400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800100">
                <a:moveTo>
                  <a:pt x="0" y="400050"/>
                </a:moveTo>
                <a:cubicBezTo>
                  <a:pt x="0" y="179108"/>
                  <a:pt x="443509" y="0"/>
                  <a:pt x="990600" y="0"/>
                </a:cubicBezTo>
                <a:cubicBezTo>
                  <a:pt x="1537690" y="0"/>
                  <a:pt x="1981200" y="179108"/>
                  <a:pt x="1981200" y="400050"/>
                </a:cubicBezTo>
                <a:cubicBezTo>
                  <a:pt x="1981200" y="620991"/>
                  <a:pt x="1537690" y="800100"/>
                  <a:pt x="990600" y="800100"/>
                </a:cubicBezTo>
                <a:cubicBezTo>
                  <a:pt x="443509" y="800100"/>
                  <a:pt x="0" y="620991"/>
                  <a:pt x="0" y="40005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887209" y="3999864"/>
            <a:ext cx="1994148" cy="812901"/>
          </a:xfrm>
          <a:custGeom>
            <a:avLst/>
            <a:gdLst>
              <a:gd name="connsiteX0" fmla="*/ 6350 w 1994148"/>
              <a:gd name="connsiteY0" fmla="*/ 406451 h 812901"/>
              <a:gd name="connsiteX1" fmla="*/ 997074 w 1994148"/>
              <a:gd name="connsiteY1" fmla="*/ 6350 h 812901"/>
              <a:gd name="connsiteX2" fmla="*/ 1987798 w 1994148"/>
              <a:gd name="connsiteY2" fmla="*/ 406451 h 812901"/>
              <a:gd name="connsiteX3" fmla="*/ 997074 w 1994148"/>
              <a:gd name="connsiteY3" fmla="*/ 806551 h 812901"/>
              <a:gd name="connsiteX4" fmla="*/ 6350 w 1994148"/>
              <a:gd name="connsiteY4" fmla="*/ 406451 h 812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4148" h="812901">
                <a:moveTo>
                  <a:pt x="6350" y="406451"/>
                </a:moveTo>
                <a:cubicBezTo>
                  <a:pt x="6350" y="185482"/>
                  <a:pt x="449912" y="6350"/>
                  <a:pt x="997074" y="6350"/>
                </a:cubicBezTo>
                <a:cubicBezTo>
                  <a:pt x="1544236" y="6350"/>
                  <a:pt x="1987798" y="185482"/>
                  <a:pt x="1987798" y="406451"/>
                </a:cubicBezTo>
                <a:cubicBezTo>
                  <a:pt x="1987798" y="627420"/>
                  <a:pt x="1544236" y="806551"/>
                  <a:pt x="997074" y="806551"/>
                </a:cubicBezTo>
                <a:cubicBezTo>
                  <a:pt x="449912" y="806551"/>
                  <a:pt x="6350" y="627420"/>
                  <a:pt x="6350" y="40645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020060" y="2380615"/>
            <a:ext cx="1968500" cy="800100"/>
          </a:xfrm>
          <a:custGeom>
            <a:avLst/>
            <a:gdLst>
              <a:gd name="connsiteX0" fmla="*/ 0 w 1968500"/>
              <a:gd name="connsiteY0" fmla="*/ 400050 h 800100"/>
              <a:gd name="connsiteX1" fmla="*/ 984250 w 1968500"/>
              <a:gd name="connsiteY1" fmla="*/ 0 h 800100"/>
              <a:gd name="connsiteX2" fmla="*/ 1968500 w 1968500"/>
              <a:gd name="connsiteY2" fmla="*/ 400050 h 800100"/>
              <a:gd name="connsiteX3" fmla="*/ 984250 w 1968500"/>
              <a:gd name="connsiteY3" fmla="*/ 800100 h 800100"/>
              <a:gd name="connsiteX4" fmla="*/ 0 w 1968500"/>
              <a:gd name="connsiteY4" fmla="*/ 400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8500" h="800100">
                <a:moveTo>
                  <a:pt x="0" y="400050"/>
                </a:moveTo>
                <a:cubicBezTo>
                  <a:pt x="0" y="179108"/>
                  <a:pt x="440664" y="0"/>
                  <a:pt x="984250" y="0"/>
                </a:cubicBezTo>
                <a:cubicBezTo>
                  <a:pt x="1527835" y="0"/>
                  <a:pt x="1968500" y="179108"/>
                  <a:pt x="1968500" y="400050"/>
                </a:cubicBezTo>
                <a:cubicBezTo>
                  <a:pt x="1968500" y="620991"/>
                  <a:pt x="1527835" y="800100"/>
                  <a:pt x="984250" y="800100"/>
                </a:cubicBezTo>
                <a:cubicBezTo>
                  <a:pt x="440664" y="800100"/>
                  <a:pt x="0" y="620991"/>
                  <a:pt x="0" y="40005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013709" y="2374264"/>
            <a:ext cx="1981447" cy="812902"/>
          </a:xfrm>
          <a:custGeom>
            <a:avLst/>
            <a:gdLst>
              <a:gd name="connsiteX0" fmla="*/ 6350 w 1981447"/>
              <a:gd name="connsiteY0" fmla="*/ 406450 h 812902"/>
              <a:gd name="connsiteX1" fmla="*/ 990723 w 1981447"/>
              <a:gd name="connsiteY1" fmla="*/ 6350 h 812902"/>
              <a:gd name="connsiteX2" fmla="*/ 1975097 w 1981447"/>
              <a:gd name="connsiteY2" fmla="*/ 406450 h 812902"/>
              <a:gd name="connsiteX3" fmla="*/ 990723 w 1981447"/>
              <a:gd name="connsiteY3" fmla="*/ 806551 h 812902"/>
              <a:gd name="connsiteX4" fmla="*/ 6350 w 1981447"/>
              <a:gd name="connsiteY4" fmla="*/ 406450 h 812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447" h="812902">
                <a:moveTo>
                  <a:pt x="6350" y="406450"/>
                </a:moveTo>
                <a:cubicBezTo>
                  <a:pt x="6350" y="185481"/>
                  <a:pt x="447069" y="6350"/>
                  <a:pt x="990723" y="6350"/>
                </a:cubicBezTo>
                <a:cubicBezTo>
                  <a:pt x="1534377" y="6350"/>
                  <a:pt x="1975097" y="185481"/>
                  <a:pt x="1975097" y="406450"/>
                </a:cubicBezTo>
                <a:cubicBezTo>
                  <a:pt x="1975097" y="627420"/>
                  <a:pt x="1534377" y="806551"/>
                  <a:pt x="990723" y="806551"/>
                </a:cubicBezTo>
                <a:cubicBezTo>
                  <a:pt x="447069" y="806551"/>
                  <a:pt x="6350" y="627420"/>
                  <a:pt x="6350" y="406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750560" y="2240915"/>
            <a:ext cx="1981200" cy="787400"/>
          </a:xfrm>
          <a:custGeom>
            <a:avLst/>
            <a:gdLst>
              <a:gd name="connsiteX0" fmla="*/ 0 w 1981200"/>
              <a:gd name="connsiteY0" fmla="*/ 393700 h 787400"/>
              <a:gd name="connsiteX1" fmla="*/ 990600 w 1981200"/>
              <a:gd name="connsiteY1" fmla="*/ 0 h 787400"/>
              <a:gd name="connsiteX2" fmla="*/ 1981200 w 1981200"/>
              <a:gd name="connsiteY2" fmla="*/ 393700 h 787400"/>
              <a:gd name="connsiteX3" fmla="*/ 990600 w 1981200"/>
              <a:gd name="connsiteY3" fmla="*/ 787400 h 787400"/>
              <a:gd name="connsiteX4" fmla="*/ 0 w 1981200"/>
              <a:gd name="connsiteY4" fmla="*/ 3937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787400">
                <a:moveTo>
                  <a:pt x="0" y="393700"/>
                </a:moveTo>
                <a:cubicBezTo>
                  <a:pt x="0" y="176263"/>
                  <a:pt x="443509" y="0"/>
                  <a:pt x="990600" y="0"/>
                </a:cubicBezTo>
                <a:cubicBezTo>
                  <a:pt x="1537690" y="0"/>
                  <a:pt x="1981200" y="176263"/>
                  <a:pt x="1981200" y="393700"/>
                </a:cubicBezTo>
                <a:cubicBezTo>
                  <a:pt x="1981200" y="611136"/>
                  <a:pt x="1537690" y="787400"/>
                  <a:pt x="990600" y="787400"/>
                </a:cubicBezTo>
                <a:cubicBezTo>
                  <a:pt x="443509" y="787400"/>
                  <a:pt x="0" y="611136"/>
                  <a:pt x="0" y="39370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744209" y="2234564"/>
            <a:ext cx="1994149" cy="800200"/>
          </a:xfrm>
          <a:custGeom>
            <a:avLst/>
            <a:gdLst>
              <a:gd name="connsiteX0" fmla="*/ 6350 w 1994149"/>
              <a:gd name="connsiteY0" fmla="*/ 400100 h 800200"/>
              <a:gd name="connsiteX1" fmla="*/ 997074 w 1994149"/>
              <a:gd name="connsiteY1" fmla="*/ 6350 h 800200"/>
              <a:gd name="connsiteX2" fmla="*/ 1987798 w 1994149"/>
              <a:gd name="connsiteY2" fmla="*/ 400100 h 800200"/>
              <a:gd name="connsiteX3" fmla="*/ 997074 w 1994149"/>
              <a:gd name="connsiteY3" fmla="*/ 793849 h 800200"/>
              <a:gd name="connsiteX4" fmla="*/ 6350 w 1994149"/>
              <a:gd name="connsiteY4" fmla="*/ 400100 h 80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4149" h="800200">
                <a:moveTo>
                  <a:pt x="6350" y="400100"/>
                </a:moveTo>
                <a:cubicBezTo>
                  <a:pt x="6350" y="182638"/>
                  <a:pt x="449912" y="6350"/>
                  <a:pt x="997074" y="6350"/>
                </a:cubicBezTo>
                <a:cubicBezTo>
                  <a:pt x="1544235" y="6350"/>
                  <a:pt x="1987798" y="182638"/>
                  <a:pt x="1987798" y="400100"/>
                </a:cubicBezTo>
                <a:cubicBezTo>
                  <a:pt x="1987798" y="617561"/>
                  <a:pt x="1544235" y="793849"/>
                  <a:pt x="997074" y="793849"/>
                </a:cubicBezTo>
                <a:cubicBezTo>
                  <a:pt x="449912" y="793849"/>
                  <a:pt x="6350" y="617561"/>
                  <a:pt x="6350" y="4001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918960" y="3053715"/>
            <a:ext cx="2108200" cy="787400"/>
          </a:xfrm>
          <a:custGeom>
            <a:avLst/>
            <a:gdLst>
              <a:gd name="connsiteX0" fmla="*/ 0 w 2108200"/>
              <a:gd name="connsiteY0" fmla="*/ 393700 h 787400"/>
              <a:gd name="connsiteX1" fmla="*/ 1054100 w 2108200"/>
              <a:gd name="connsiteY1" fmla="*/ 0 h 787400"/>
              <a:gd name="connsiteX2" fmla="*/ 2108200 w 2108200"/>
              <a:gd name="connsiteY2" fmla="*/ 393700 h 787400"/>
              <a:gd name="connsiteX3" fmla="*/ 1054100 w 2108200"/>
              <a:gd name="connsiteY3" fmla="*/ 787400 h 787400"/>
              <a:gd name="connsiteX4" fmla="*/ 0 w 2108200"/>
              <a:gd name="connsiteY4" fmla="*/ 3937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08200" h="787400">
                <a:moveTo>
                  <a:pt x="0" y="393700"/>
                </a:moveTo>
                <a:cubicBezTo>
                  <a:pt x="0" y="176263"/>
                  <a:pt x="471931" y="0"/>
                  <a:pt x="1054100" y="0"/>
                </a:cubicBezTo>
                <a:cubicBezTo>
                  <a:pt x="1636268" y="0"/>
                  <a:pt x="2108200" y="176263"/>
                  <a:pt x="2108200" y="393700"/>
                </a:cubicBezTo>
                <a:cubicBezTo>
                  <a:pt x="2108200" y="611136"/>
                  <a:pt x="1636268" y="787400"/>
                  <a:pt x="1054100" y="787400"/>
                </a:cubicBezTo>
                <a:cubicBezTo>
                  <a:pt x="471931" y="787400"/>
                  <a:pt x="0" y="611136"/>
                  <a:pt x="0" y="39370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912609" y="3047364"/>
            <a:ext cx="2121165" cy="800200"/>
          </a:xfrm>
          <a:custGeom>
            <a:avLst/>
            <a:gdLst>
              <a:gd name="connsiteX0" fmla="*/ 6350 w 2121165"/>
              <a:gd name="connsiteY0" fmla="*/ 400100 h 800200"/>
              <a:gd name="connsiteX1" fmla="*/ 1060582 w 2121165"/>
              <a:gd name="connsiteY1" fmla="*/ 6350 h 800200"/>
              <a:gd name="connsiteX2" fmla="*/ 2114815 w 2121165"/>
              <a:gd name="connsiteY2" fmla="*/ 400100 h 800200"/>
              <a:gd name="connsiteX3" fmla="*/ 1060582 w 2121165"/>
              <a:gd name="connsiteY3" fmla="*/ 793849 h 800200"/>
              <a:gd name="connsiteX4" fmla="*/ 6350 w 2121165"/>
              <a:gd name="connsiteY4" fmla="*/ 400100 h 80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1165" h="800200">
                <a:moveTo>
                  <a:pt x="6350" y="400100"/>
                </a:moveTo>
                <a:cubicBezTo>
                  <a:pt x="6350" y="182638"/>
                  <a:pt x="478346" y="6350"/>
                  <a:pt x="1060582" y="6350"/>
                </a:cubicBezTo>
                <a:cubicBezTo>
                  <a:pt x="1642819" y="6350"/>
                  <a:pt x="2114815" y="182638"/>
                  <a:pt x="2114815" y="400100"/>
                </a:cubicBezTo>
                <a:cubicBezTo>
                  <a:pt x="2114815" y="617561"/>
                  <a:pt x="1642819" y="793849"/>
                  <a:pt x="1060582" y="793849"/>
                </a:cubicBezTo>
                <a:cubicBezTo>
                  <a:pt x="478346" y="793849"/>
                  <a:pt x="6350" y="617561"/>
                  <a:pt x="6350" y="4001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096260" y="4349115"/>
            <a:ext cx="1981200" cy="800100"/>
          </a:xfrm>
          <a:custGeom>
            <a:avLst/>
            <a:gdLst>
              <a:gd name="connsiteX0" fmla="*/ 0 w 1981200"/>
              <a:gd name="connsiteY0" fmla="*/ 400050 h 800100"/>
              <a:gd name="connsiteX1" fmla="*/ 990600 w 1981200"/>
              <a:gd name="connsiteY1" fmla="*/ 0 h 800100"/>
              <a:gd name="connsiteX2" fmla="*/ 1981200 w 1981200"/>
              <a:gd name="connsiteY2" fmla="*/ 400050 h 800100"/>
              <a:gd name="connsiteX3" fmla="*/ 990600 w 1981200"/>
              <a:gd name="connsiteY3" fmla="*/ 800100 h 800100"/>
              <a:gd name="connsiteX4" fmla="*/ 0 w 1981200"/>
              <a:gd name="connsiteY4" fmla="*/ 40005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800100">
                <a:moveTo>
                  <a:pt x="0" y="400050"/>
                </a:moveTo>
                <a:cubicBezTo>
                  <a:pt x="0" y="179108"/>
                  <a:pt x="443509" y="0"/>
                  <a:pt x="990600" y="0"/>
                </a:cubicBezTo>
                <a:cubicBezTo>
                  <a:pt x="1537690" y="0"/>
                  <a:pt x="1981200" y="179108"/>
                  <a:pt x="1981200" y="400050"/>
                </a:cubicBezTo>
                <a:cubicBezTo>
                  <a:pt x="1981200" y="620991"/>
                  <a:pt x="1537690" y="800100"/>
                  <a:pt x="990600" y="800100"/>
                </a:cubicBezTo>
                <a:cubicBezTo>
                  <a:pt x="443509" y="800100"/>
                  <a:pt x="0" y="620991"/>
                  <a:pt x="0" y="400050"/>
                </a:cubicBez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089909" y="4342764"/>
            <a:ext cx="1994149" cy="812900"/>
          </a:xfrm>
          <a:custGeom>
            <a:avLst/>
            <a:gdLst>
              <a:gd name="connsiteX0" fmla="*/ 6350 w 1994149"/>
              <a:gd name="connsiteY0" fmla="*/ 406450 h 812900"/>
              <a:gd name="connsiteX1" fmla="*/ 997074 w 1994149"/>
              <a:gd name="connsiteY1" fmla="*/ 6350 h 812900"/>
              <a:gd name="connsiteX2" fmla="*/ 1987798 w 1994149"/>
              <a:gd name="connsiteY2" fmla="*/ 406450 h 812900"/>
              <a:gd name="connsiteX3" fmla="*/ 997074 w 1994149"/>
              <a:gd name="connsiteY3" fmla="*/ 806549 h 812900"/>
              <a:gd name="connsiteX4" fmla="*/ 6350 w 1994149"/>
              <a:gd name="connsiteY4" fmla="*/ 406450 h 81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94149" h="812900">
                <a:moveTo>
                  <a:pt x="6350" y="406450"/>
                </a:moveTo>
                <a:cubicBezTo>
                  <a:pt x="6350" y="185481"/>
                  <a:pt x="449912" y="6350"/>
                  <a:pt x="997074" y="6350"/>
                </a:cubicBezTo>
                <a:cubicBezTo>
                  <a:pt x="1544235" y="6350"/>
                  <a:pt x="1987798" y="185481"/>
                  <a:pt x="1987798" y="406450"/>
                </a:cubicBezTo>
                <a:cubicBezTo>
                  <a:pt x="1987798" y="627419"/>
                  <a:pt x="1544235" y="806549"/>
                  <a:pt x="997074" y="806549"/>
                </a:cubicBezTo>
                <a:cubicBezTo>
                  <a:pt x="449912" y="806549"/>
                  <a:pt x="6350" y="627419"/>
                  <a:pt x="6350" y="4064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4309110" y="2171700"/>
            <a:ext cx="2927350" cy="2977515"/>
          </a:xfrm>
          <a:custGeom>
            <a:avLst/>
            <a:gdLst>
              <a:gd name="connsiteX0" fmla="*/ 0 w 2755900"/>
              <a:gd name="connsiteY0" fmla="*/ 1873250 h 3746500"/>
              <a:gd name="connsiteX1" fmla="*/ 1377950 w 2755900"/>
              <a:gd name="connsiteY1" fmla="*/ 0 h 3746500"/>
              <a:gd name="connsiteX2" fmla="*/ 2755900 w 2755900"/>
              <a:gd name="connsiteY2" fmla="*/ 1873250 h 3746500"/>
              <a:gd name="connsiteX3" fmla="*/ 1377950 w 2755900"/>
              <a:gd name="connsiteY3" fmla="*/ 3746500 h 3746500"/>
              <a:gd name="connsiteX4" fmla="*/ 0 w 2755900"/>
              <a:gd name="connsiteY4" fmla="*/ 1873250 h 37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5900" h="3746500">
                <a:moveTo>
                  <a:pt x="0" y="1873250"/>
                </a:moveTo>
                <a:cubicBezTo>
                  <a:pt x="0" y="838682"/>
                  <a:pt x="616927" y="0"/>
                  <a:pt x="1377950" y="0"/>
                </a:cubicBezTo>
                <a:cubicBezTo>
                  <a:pt x="2138972" y="0"/>
                  <a:pt x="2755900" y="838682"/>
                  <a:pt x="2755900" y="1873250"/>
                </a:cubicBezTo>
                <a:cubicBezTo>
                  <a:pt x="2755900" y="2907817"/>
                  <a:pt x="2138972" y="3746500"/>
                  <a:pt x="1377950" y="3746500"/>
                </a:cubicBezTo>
                <a:cubicBezTo>
                  <a:pt x="616927" y="3746500"/>
                  <a:pt x="0" y="2907817"/>
                  <a:pt x="0" y="1873250"/>
                </a:cubicBezTo>
              </a:path>
            </a:pathLst>
          </a:custGeom>
          <a:solidFill>
            <a:srgbClr val="FF828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CA</a:t>
            </a:r>
            <a:endParaRPr lang="en-US" altLang="zh-CN" sz="3600"/>
          </a:p>
        </p:txBody>
      </p:sp>
      <p:sp>
        <p:nvSpPr>
          <p:cNvPr id="49" name="文本框 48"/>
          <p:cNvSpPr txBox="1"/>
          <p:nvPr/>
        </p:nvSpPr>
        <p:spPr>
          <a:xfrm>
            <a:off x="3495040" y="1101090"/>
            <a:ext cx="42430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electrical engineering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146550" y="5873115"/>
            <a:ext cx="38989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machine learning</a:t>
            </a:r>
            <a:endParaRPr lang="zh-CN" altLang="en-US" sz="2800"/>
          </a:p>
        </p:txBody>
      </p:sp>
      <p:sp>
        <p:nvSpPr>
          <p:cNvPr id="51" name="文本框 50"/>
          <p:cNvSpPr txBox="1"/>
          <p:nvPr/>
        </p:nvSpPr>
        <p:spPr>
          <a:xfrm>
            <a:off x="7738110" y="3187065"/>
            <a:ext cx="31730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psychoacoustics</a:t>
            </a:r>
            <a:endParaRPr lang="zh-CN" altLang="en-US" sz="2800"/>
          </a:p>
        </p:txBody>
      </p:sp>
      <p:sp>
        <p:nvSpPr>
          <p:cNvPr id="52" name="文本框 51"/>
          <p:cNvSpPr txBox="1"/>
          <p:nvPr/>
        </p:nvSpPr>
        <p:spPr>
          <a:xfrm>
            <a:off x="7738110" y="4234815"/>
            <a:ext cx="3839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cognitive sciences</a:t>
            </a:r>
            <a:endParaRPr lang="zh-CN" altLang="en-US" sz="2800"/>
          </a:p>
        </p:txBody>
      </p:sp>
      <p:sp>
        <p:nvSpPr>
          <p:cNvPr id="53" name="文本框 52"/>
          <p:cNvSpPr txBox="1"/>
          <p:nvPr/>
        </p:nvSpPr>
        <p:spPr>
          <a:xfrm>
            <a:off x="2543810" y="250634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acoustics</a:t>
            </a:r>
            <a:endParaRPr lang="zh-CN" altLang="en-US" sz="2800"/>
          </a:p>
        </p:txBody>
      </p:sp>
      <p:sp>
        <p:nvSpPr>
          <p:cNvPr id="54" name="文本框 53"/>
          <p:cNvSpPr txBox="1"/>
          <p:nvPr/>
        </p:nvSpPr>
        <p:spPr>
          <a:xfrm>
            <a:off x="6925310" y="224091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zh-CN" altLang="en-US" sz="2800"/>
              <a:t>musicology</a:t>
            </a:r>
            <a:endParaRPr lang="zh-CN" altLang="en-US" sz="2800"/>
          </a:p>
        </p:txBody>
      </p:sp>
      <p:sp>
        <p:nvSpPr>
          <p:cNvPr id="55" name="文本框 54"/>
          <p:cNvSpPr txBox="1"/>
          <p:nvPr/>
        </p:nvSpPr>
        <p:spPr>
          <a:xfrm>
            <a:off x="352425" y="3585845"/>
            <a:ext cx="38373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information retrieval</a:t>
            </a: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3124200" y="3584575"/>
            <a:ext cx="5962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Related to human audition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014663" y="2584450"/>
            <a:ext cx="6180137" cy="16494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14663" y="2578100"/>
            <a:ext cx="6180137" cy="846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3629025" y="2540000"/>
            <a:ext cx="49514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98320" y="6277610"/>
            <a:ext cx="8628380" cy="38227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849929" y="212426"/>
            <a:ext cx="9657715" cy="13531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5200"/>
              </a:lnSpc>
              <a:tabLst>
                <a:tab pos="1574800" algn="l"/>
              </a:tabLst>
            </a:pPr>
            <a:r>
              <a:rPr lang="en-US" altLang="zh-CN" sz="3795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goal of Computer Audition</a:t>
            </a:r>
            <a:endParaRPr lang="en-US" altLang="zh-CN" sz="1590" dirty="0" smtClean="0"/>
          </a:p>
          <a:p>
            <a:pPr algn="l">
              <a:lnSpc>
                <a:spcPts val="5000"/>
              </a:lnSpc>
              <a:tabLst>
                <a:tab pos="1574800" algn="l"/>
              </a:tabLst>
            </a:pPr>
            <a:r>
              <a:rPr lang="en-US" altLang="zh-CN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bridge the gap between signal and cognition </a:t>
            </a:r>
            <a:endParaRPr lang="en-US" altLang="zh-CN" sz="30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924735" y="5860676"/>
            <a:ext cx="2103120" cy="4171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2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 We Hear</a:t>
            </a:r>
            <a:endParaRPr lang="en-US" altLang="zh-CN" sz="229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6627271" y="5860676"/>
            <a:ext cx="3467735" cy="4171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2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What a Computer Hear</a:t>
            </a:r>
            <a:endParaRPr lang="en-US" altLang="zh-CN" sz="2295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1689735"/>
            <a:ext cx="3618865" cy="40468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10" y="1690370"/>
            <a:ext cx="3609340" cy="410591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605" y="368469"/>
            <a:ext cx="352425" cy="384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33705" y="368468"/>
            <a:ext cx="101600" cy="384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53734"/>
      </a:accent1>
      <a:accent2>
        <a:srgbClr val="7F7F7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8907</Words>
  <Application>WPS 演示</Application>
  <PresentationFormat>宽屏</PresentationFormat>
  <Paragraphs>557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宋体</vt:lpstr>
      <vt:lpstr>Wingdings</vt:lpstr>
      <vt:lpstr>文泉驿微米黑</vt:lpstr>
      <vt:lpstr>微软雅黑</vt:lpstr>
      <vt:lpstr>Calibri</vt:lpstr>
      <vt:lpstr>东文宋体</vt:lpstr>
      <vt:lpstr>Times New Roman</vt:lpstr>
      <vt:lpstr>Century Gothic</vt:lpstr>
      <vt:lpstr>Lato</vt:lpstr>
      <vt:lpstr>MS PGothic</vt:lpstr>
      <vt:lpstr>DejaVu Sans</vt:lpstr>
      <vt:lpstr>Arial Unicode MS</vt:lpstr>
      <vt:lpstr>Calibri Light</vt:lpstr>
      <vt:lpstr>Abyssinica SIL</vt:lpstr>
      <vt:lpstr>FreeSans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林巧媚</dc:creator>
  <cp:lastModifiedBy>yhl</cp:lastModifiedBy>
  <cp:revision>485</cp:revision>
  <dcterms:created xsi:type="dcterms:W3CDTF">2019-03-29T07:50:11Z</dcterms:created>
  <dcterms:modified xsi:type="dcterms:W3CDTF">2019-03-29T07:50:11Z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2052-10.1.0.6757</vt:lpwstr>
  </property>
</Properties>
</file>